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2.xml" ContentType="application/vnd.openxmlformats-officedocument.drawingml.diagramStyl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6" r:id="rId2"/>
    <p:sldId id="268" r:id="rId3"/>
    <p:sldId id="258" r:id="rId4"/>
    <p:sldId id="259" r:id="rId5"/>
    <p:sldId id="260" r:id="rId6"/>
    <p:sldId id="261" r:id="rId7"/>
    <p:sldId id="269" r:id="rId8"/>
    <p:sldId id="262" r:id="rId9"/>
    <p:sldId id="263" r:id="rId10"/>
    <p:sldId id="264" r:id="rId11"/>
    <p:sldId id="265" r:id="rId12"/>
    <p:sldId id="266" r:id="rId13"/>
    <p:sldId id="26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8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81B130-99BC-4BD5-8359-C1B360A118D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174FA2C5-C9B4-4A64-A708-AC4E599FEF03}">
      <dgm:prSet phldrT="[Text]" custT="1">
        <dgm:style>
          <a:lnRef idx="0">
            <a:schemeClr val="accent5"/>
          </a:lnRef>
          <a:fillRef idx="3">
            <a:schemeClr val="accent5"/>
          </a:fillRef>
          <a:effectRef idx="3">
            <a:schemeClr val="accent5"/>
          </a:effectRef>
          <a:fontRef idx="minor">
            <a:schemeClr val="lt1"/>
          </a:fontRef>
        </dgm:style>
      </dgm:prSet>
      <dgm:spPr>
        <a:solidFill>
          <a:schemeClr val="accent1">
            <a:lumMod val="60000"/>
            <a:lumOff val="40000"/>
          </a:schemeClr>
        </a:solidFill>
      </dgm:spPr>
      <dgm:t>
        <a:bodyPr/>
        <a:lstStyle/>
        <a:p>
          <a:r>
            <a:rPr lang="ar-OM" sz="3600" b="1" dirty="0" smtClean="0">
              <a:solidFill>
                <a:schemeClr val="tx1"/>
              </a:solidFill>
              <a:latin typeface="Sakkal Majalla" pitchFamily="2" charset="-78"/>
              <a:cs typeface="Sakkal Majalla" pitchFamily="2" charset="-78"/>
            </a:rPr>
            <a:t>عناصر الموضوع</a:t>
          </a:r>
          <a:endParaRPr lang="en-US" sz="3600" b="1" dirty="0">
            <a:solidFill>
              <a:schemeClr val="tx1"/>
            </a:solidFill>
            <a:latin typeface="Sakkal Majalla" pitchFamily="2" charset="-78"/>
            <a:cs typeface="Sakkal Majalla" pitchFamily="2" charset="-78"/>
          </a:endParaRPr>
        </a:p>
      </dgm:t>
    </dgm:pt>
    <dgm:pt modelId="{674CFA7A-F10B-4EDC-A011-71E47DD958A6}" type="parTrans" cxnId="{67E987B2-43F8-4660-8501-41A25F80AD43}">
      <dgm:prSet/>
      <dgm:spPr/>
      <dgm:t>
        <a:bodyPr/>
        <a:lstStyle/>
        <a:p>
          <a:endParaRPr lang="en-US"/>
        </a:p>
      </dgm:t>
    </dgm:pt>
    <dgm:pt modelId="{4267C779-00C9-4DCF-9736-65AAA6593FCD}" type="sibTrans" cxnId="{67E987B2-43F8-4660-8501-41A25F80AD43}">
      <dgm:prSet/>
      <dgm:spPr/>
      <dgm:t>
        <a:bodyPr/>
        <a:lstStyle/>
        <a:p>
          <a:endParaRPr lang="en-US"/>
        </a:p>
      </dgm:t>
    </dgm:pt>
    <dgm:pt modelId="{6F1D00E1-0758-4786-890E-4692D6800173}">
      <dgm:prSet phldrT="[Text]" custT="1">
        <dgm:style>
          <a:lnRef idx="0">
            <a:schemeClr val="accent3"/>
          </a:lnRef>
          <a:fillRef idx="3">
            <a:schemeClr val="accent3"/>
          </a:fillRef>
          <a:effectRef idx="3">
            <a:schemeClr val="accent3"/>
          </a:effectRef>
          <a:fontRef idx="minor">
            <a:schemeClr val="lt1"/>
          </a:fontRef>
        </dgm:style>
      </dgm:prSet>
      <dgm:spPr>
        <a:solidFill>
          <a:schemeClr val="accent1">
            <a:lumMod val="75000"/>
          </a:schemeClr>
        </a:solidFill>
      </dgm:spPr>
      <dgm:t>
        <a:bodyPr/>
        <a:lstStyle/>
        <a:p>
          <a:r>
            <a:rPr lang="ar-OM" sz="1800" b="1" dirty="0" smtClean="0">
              <a:latin typeface="Sakkal Majalla" pitchFamily="2" charset="-78"/>
              <a:cs typeface="Sakkal Majalla" pitchFamily="2" charset="-78"/>
            </a:rPr>
            <a:t>مفهوم ريادة الأعمال</a:t>
          </a:r>
          <a:endParaRPr lang="en-US" sz="1800" b="1" dirty="0">
            <a:latin typeface="Sakkal Majalla" pitchFamily="2" charset="-78"/>
            <a:cs typeface="Sakkal Majalla" pitchFamily="2" charset="-78"/>
          </a:endParaRPr>
        </a:p>
      </dgm:t>
    </dgm:pt>
    <dgm:pt modelId="{DE2698EB-CB2B-4C62-9E1B-8B1965332EF2}" type="parTrans" cxnId="{98138A50-4637-46EB-A0AD-617BA0D076F4}">
      <dgm:prSet/>
      <dgm:spPr/>
      <dgm:t>
        <a:bodyPr/>
        <a:lstStyle/>
        <a:p>
          <a:endParaRPr lang="en-US"/>
        </a:p>
      </dgm:t>
    </dgm:pt>
    <dgm:pt modelId="{8C681B27-DD4B-43D9-ABF3-E9838123A90D}" type="sibTrans" cxnId="{98138A50-4637-46EB-A0AD-617BA0D076F4}">
      <dgm:prSet>
        <dgm:style>
          <a:lnRef idx="0">
            <a:schemeClr val="accent5"/>
          </a:lnRef>
          <a:fillRef idx="3">
            <a:schemeClr val="accent5"/>
          </a:fillRef>
          <a:effectRef idx="3">
            <a:schemeClr val="accent5"/>
          </a:effectRef>
          <a:fontRef idx="minor">
            <a:schemeClr val="lt1"/>
          </a:fontRef>
        </dgm:style>
      </dgm:prSet>
      <dgm:spPr>
        <a:solidFill>
          <a:schemeClr val="accent1">
            <a:lumMod val="60000"/>
            <a:lumOff val="40000"/>
          </a:schemeClr>
        </a:solidFill>
        <a:ln>
          <a:solidFill>
            <a:schemeClr val="tx1"/>
          </a:solidFill>
        </a:ln>
      </dgm:spPr>
      <dgm:t>
        <a:bodyPr/>
        <a:lstStyle/>
        <a:p>
          <a:endParaRPr lang="en-US"/>
        </a:p>
      </dgm:t>
    </dgm:pt>
    <dgm:pt modelId="{D38B0E53-7A20-46F2-B72C-C176D3E853C9}">
      <dgm:prSet phldrT="[Text]" custT="1">
        <dgm:style>
          <a:lnRef idx="0">
            <a:schemeClr val="accent3"/>
          </a:lnRef>
          <a:fillRef idx="3">
            <a:schemeClr val="accent3"/>
          </a:fillRef>
          <a:effectRef idx="3">
            <a:schemeClr val="accent3"/>
          </a:effectRef>
          <a:fontRef idx="minor">
            <a:schemeClr val="lt1"/>
          </a:fontRef>
        </dgm:style>
      </dgm:prSet>
      <dgm:spPr>
        <a:solidFill>
          <a:schemeClr val="accent1">
            <a:lumMod val="75000"/>
          </a:schemeClr>
        </a:solidFill>
      </dgm:spPr>
      <dgm:t>
        <a:bodyPr/>
        <a:lstStyle/>
        <a:p>
          <a:r>
            <a:rPr lang="ar-OM" sz="1800" b="1" dirty="0" smtClean="0">
              <a:latin typeface="Sakkal Majalla" pitchFamily="2" charset="-78"/>
              <a:cs typeface="Sakkal Majalla" pitchFamily="2" charset="-78"/>
            </a:rPr>
            <a:t>دور مؤسسات المجتمع المدني في تعزيز ريادة الأعمال</a:t>
          </a:r>
          <a:endParaRPr lang="en-US" sz="1800" b="1" dirty="0">
            <a:latin typeface="Sakkal Majalla" pitchFamily="2" charset="-78"/>
            <a:cs typeface="Sakkal Majalla" pitchFamily="2" charset="-78"/>
          </a:endParaRPr>
        </a:p>
      </dgm:t>
    </dgm:pt>
    <dgm:pt modelId="{61E2A818-7D5E-4415-A0B2-B152813DE462}" type="parTrans" cxnId="{8A113CD9-A33F-4C6A-B2D1-6880284A1E20}">
      <dgm:prSet/>
      <dgm:spPr/>
      <dgm:t>
        <a:bodyPr/>
        <a:lstStyle/>
        <a:p>
          <a:endParaRPr lang="en-US"/>
        </a:p>
      </dgm:t>
    </dgm:pt>
    <dgm:pt modelId="{9CDD9EFC-3CED-4692-8FD4-26BD2026FD14}" type="sibTrans" cxnId="{8A113CD9-A33F-4C6A-B2D1-6880284A1E20}">
      <dgm:prSet/>
      <dgm:spPr>
        <a:ln>
          <a:solidFill>
            <a:schemeClr val="tx1"/>
          </a:solidFill>
        </a:ln>
      </dgm:spPr>
      <dgm:t>
        <a:bodyPr/>
        <a:lstStyle/>
        <a:p>
          <a:endParaRPr lang="en-US"/>
        </a:p>
      </dgm:t>
    </dgm:pt>
    <dgm:pt modelId="{2166DE05-5FEF-4186-8B0A-C053CB1124FE}">
      <dgm:prSet phldrT="[Text]" custT="1">
        <dgm:style>
          <a:lnRef idx="0">
            <a:schemeClr val="accent3"/>
          </a:lnRef>
          <a:fillRef idx="3">
            <a:schemeClr val="accent3"/>
          </a:fillRef>
          <a:effectRef idx="3">
            <a:schemeClr val="accent3"/>
          </a:effectRef>
          <a:fontRef idx="minor">
            <a:schemeClr val="lt1"/>
          </a:fontRef>
        </dgm:style>
      </dgm:prSet>
      <dgm:spPr>
        <a:solidFill>
          <a:schemeClr val="accent1">
            <a:lumMod val="75000"/>
          </a:schemeClr>
        </a:solidFill>
      </dgm:spPr>
      <dgm:t>
        <a:bodyPr/>
        <a:lstStyle/>
        <a:p>
          <a:r>
            <a:rPr lang="ar-OM" sz="1800" b="1" dirty="0" smtClean="0">
              <a:latin typeface="Sakkal Majalla" pitchFamily="2" charset="-78"/>
              <a:cs typeface="Sakkal Majalla" pitchFamily="2" charset="-78"/>
            </a:rPr>
            <a:t>ريادة الأعمال في سلطنة عمان</a:t>
          </a:r>
          <a:endParaRPr lang="en-US" sz="1800" b="1" dirty="0">
            <a:latin typeface="Sakkal Majalla" pitchFamily="2" charset="-78"/>
            <a:cs typeface="Sakkal Majalla" pitchFamily="2" charset="-78"/>
          </a:endParaRPr>
        </a:p>
      </dgm:t>
    </dgm:pt>
    <dgm:pt modelId="{C2F2A09A-A302-411E-9B7A-D8CF4B1E6066}" type="parTrans" cxnId="{E5191015-D5B2-4FA0-8FF0-22BD3738DDDF}">
      <dgm:prSet/>
      <dgm:spPr/>
      <dgm:t>
        <a:bodyPr/>
        <a:lstStyle/>
        <a:p>
          <a:endParaRPr lang="en-US"/>
        </a:p>
      </dgm:t>
    </dgm:pt>
    <dgm:pt modelId="{FCB967BC-3CC1-4F21-AC58-19A7FD622C6B}" type="sibTrans" cxnId="{E5191015-D5B2-4FA0-8FF0-22BD3738DDDF}">
      <dgm:prSet/>
      <dgm:spPr>
        <a:ln>
          <a:solidFill>
            <a:schemeClr val="tx1"/>
          </a:solidFill>
        </a:ln>
      </dgm:spPr>
      <dgm:t>
        <a:bodyPr/>
        <a:lstStyle/>
        <a:p>
          <a:endParaRPr lang="en-US"/>
        </a:p>
      </dgm:t>
    </dgm:pt>
    <dgm:pt modelId="{67918002-ABAD-45D5-A569-7BC768A6DC6F}">
      <dgm:prSet phldrT="[Text]" custT="1">
        <dgm:style>
          <a:lnRef idx="0">
            <a:schemeClr val="accent3"/>
          </a:lnRef>
          <a:fillRef idx="3">
            <a:schemeClr val="accent3"/>
          </a:fillRef>
          <a:effectRef idx="3">
            <a:schemeClr val="accent3"/>
          </a:effectRef>
          <a:fontRef idx="minor">
            <a:schemeClr val="lt1"/>
          </a:fontRef>
        </dgm:style>
      </dgm:prSet>
      <dgm:spPr>
        <a:solidFill>
          <a:schemeClr val="accent1">
            <a:lumMod val="75000"/>
          </a:schemeClr>
        </a:solidFill>
      </dgm:spPr>
      <dgm:t>
        <a:bodyPr/>
        <a:lstStyle/>
        <a:p>
          <a:r>
            <a:rPr lang="ar-OM" sz="1800" b="1" dirty="0" smtClean="0">
              <a:latin typeface="Sakkal Majalla" pitchFamily="2" charset="-78"/>
              <a:cs typeface="Sakkal Majalla" pitchFamily="2" charset="-78"/>
            </a:rPr>
            <a:t>نماذج لمشروعات ريادية في السلطنة</a:t>
          </a:r>
          <a:endParaRPr lang="en-US" sz="1800" b="1" dirty="0">
            <a:latin typeface="Sakkal Majalla" pitchFamily="2" charset="-78"/>
            <a:cs typeface="Sakkal Majalla" pitchFamily="2" charset="-78"/>
          </a:endParaRPr>
        </a:p>
      </dgm:t>
    </dgm:pt>
    <dgm:pt modelId="{DD1CACDE-074B-4553-A657-5106DB779A37}" type="parTrans" cxnId="{E9805532-CDD2-4A53-8142-AAA1DBBAC5AB}">
      <dgm:prSet/>
      <dgm:spPr/>
      <dgm:t>
        <a:bodyPr/>
        <a:lstStyle/>
        <a:p>
          <a:endParaRPr lang="en-US"/>
        </a:p>
      </dgm:t>
    </dgm:pt>
    <dgm:pt modelId="{2BBC5A23-4F12-41E4-84E6-43917C9F33F9}" type="sibTrans" cxnId="{E9805532-CDD2-4A53-8142-AAA1DBBAC5AB}">
      <dgm:prSet/>
      <dgm:spPr>
        <a:ln>
          <a:solidFill>
            <a:schemeClr val="tx1"/>
          </a:solidFill>
        </a:ln>
      </dgm:spPr>
      <dgm:t>
        <a:bodyPr/>
        <a:lstStyle/>
        <a:p>
          <a:endParaRPr lang="en-US"/>
        </a:p>
      </dgm:t>
    </dgm:pt>
    <dgm:pt modelId="{DDB0F2AB-A840-4B7C-A17F-22734CD79B53}">
      <dgm:prSet phldrT="[Text]" custT="1">
        <dgm:style>
          <a:lnRef idx="0">
            <a:schemeClr val="accent3"/>
          </a:lnRef>
          <a:fillRef idx="3">
            <a:schemeClr val="accent3"/>
          </a:fillRef>
          <a:effectRef idx="3">
            <a:schemeClr val="accent3"/>
          </a:effectRef>
          <a:fontRef idx="minor">
            <a:schemeClr val="lt1"/>
          </a:fontRef>
        </dgm:style>
      </dgm:prSet>
      <dgm:spPr>
        <a:solidFill>
          <a:schemeClr val="accent1">
            <a:lumMod val="75000"/>
          </a:schemeClr>
        </a:solidFill>
      </dgm:spPr>
      <dgm:t>
        <a:bodyPr/>
        <a:lstStyle/>
        <a:p>
          <a:r>
            <a:rPr lang="ar-OM" sz="1800" b="1" dirty="0" smtClean="0">
              <a:latin typeface="Sakkal Majalla" pitchFamily="2" charset="-78"/>
              <a:cs typeface="Sakkal Majalla" pitchFamily="2" charset="-78"/>
            </a:rPr>
            <a:t>التوصيات</a:t>
          </a:r>
          <a:endParaRPr lang="en-US" sz="1800" b="1" dirty="0">
            <a:latin typeface="Sakkal Majalla" pitchFamily="2" charset="-78"/>
            <a:cs typeface="Sakkal Majalla" pitchFamily="2" charset="-78"/>
          </a:endParaRPr>
        </a:p>
      </dgm:t>
    </dgm:pt>
    <dgm:pt modelId="{4530F1BF-D7DA-4FF7-BBD7-F5E04A7D7A76}" type="parTrans" cxnId="{D84EEDA9-40AC-444C-901B-71134B65C2E3}">
      <dgm:prSet/>
      <dgm:spPr/>
      <dgm:t>
        <a:bodyPr/>
        <a:lstStyle/>
        <a:p>
          <a:endParaRPr lang="en-US"/>
        </a:p>
      </dgm:t>
    </dgm:pt>
    <dgm:pt modelId="{B27F8A03-D873-4CA8-B63B-529B61A3D8F3}" type="sibTrans" cxnId="{D84EEDA9-40AC-444C-901B-71134B65C2E3}">
      <dgm:prSet/>
      <dgm:spPr>
        <a:ln>
          <a:solidFill>
            <a:schemeClr val="tx1"/>
          </a:solidFill>
        </a:ln>
      </dgm:spPr>
      <dgm:t>
        <a:bodyPr/>
        <a:lstStyle/>
        <a:p>
          <a:endParaRPr lang="en-US"/>
        </a:p>
      </dgm:t>
    </dgm:pt>
    <dgm:pt modelId="{BFD700DB-1B37-4D9E-A761-2A29BA20FA42}" type="pres">
      <dgm:prSet presAssocID="{4F81B130-99BC-4BD5-8359-C1B360A118DD}" presName="Name0" presStyleCnt="0">
        <dgm:presLayoutVars>
          <dgm:chMax val="1"/>
          <dgm:dir/>
          <dgm:animLvl val="ctr"/>
          <dgm:resizeHandles val="exact"/>
        </dgm:presLayoutVars>
      </dgm:prSet>
      <dgm:spPr/>
      <dgm:t>
        <a:bodyPr/>
        <a:lstStyle/>
        <a:p>
          <a:endParaRPr lang="en-US"/>
        </a:p>
      </dgm:t>
    </dgm:pt>
    <dgm:pt modelId="{34D9DE93-2F3E-4A6B-9C17-5EE72C5B664B}" type="pres">
      <dgm:prSet presAssocID="{174FA2C5-C9B4-4A64-A708-AC4E599FEF03}" presName="centerShape" presStyleLbl="node0" presStyleIdx="0" presStyleCnt="1"/>
      <dgm:spPr/>
      <dgm:t>
        <a:bodyPr/>
        <a:lstStyle/>
        <a:p>
          <a:endParaRPr lang="en-US"/>
        </a:p>
      </dgm:t>
    </dgm:pt>
    <dgm:pt modelId="{D8B8694F-951A-4BBF-8904-AD8C3100C2FC}" type="pres">
      <dgm:prSet presAssocID="{6F1D00E1-0758-4786-890E-4692D6800173}" presName="node" presStyleLbl="node1" presStyleIdx="0" presStyleCnt="5" custScaleX="111661">
        <dgm:presLayoutVars>
          <dgm:bulletEnabled val="1"/>
        </dgm:presLayoutVars>
      </dgm:prSet>
      <dgm:spPr/>
      <dgm:t>
        <a:bodyPr/>
        <a:lstStyle/>
        <a:p>
          <a:endParaRPr lang="en-US"/>
        </a:p>
      </dgm:t>
    </dgm:pt>
    <dgm:pt modelId="{40310AFF-0E3F-41B6-95CF-2135CF93E1B5}" type="pres">
      <dgm:prSet presAssocID="{6F1D00E1-0758-4786-890E-4692D6800173}" presName="dummy" presStyleCnt="0"/>
      <dgm:spPr/>
    </dgm:pt>
    <dgm:pt modelId="{8FDD2F90-95CA-412F-9939-76009F212071}" type="pres">
      <dgm:prSet presAssocID="{8C681B27-DD4B-43D9-ABF3-E9838123A90D}" presName="sibTrans" presStyleLbl="sibTrans2D1" presStyleIdx="0" presStyleCnt="5" custLinFactNeighborX="1225" custLinFactNeighborY="-4472"/>
      <dgm:spPr/>
      <dgm:t>
        <a:bodyPr/>
        <a:lstStyle/>
        <a:p>
          <a:endParaRPr lang="en-US"/>
        </a:p>
      </dgm:t>
    </dgm:pt>
    <dgm:pt modelId="{24795FC2-3A8C-4B4F-837E-E639BCEFFEAB}" type="pres">
      <dgm:prSet presAssocID="{D38B0E53-7A20-46F2-B72C-C176D3E853C9}" presName="node" presStyleLbl="node1" presStyleIdx="1" presStyleCnt="5">
        <dgm:presLayoutVars>
          <dgm:bulletEnabled val="1"/>
        </dgm:presLayoutVars>
      </dgm:prSet>
      <dgm:spPr/>
      <dgm:t>
        <a:bodyPr/>
        <a:lstStyle/>
        <a:p>
          <a:endParaRPr lang="en-US"/>
        </a:p>
      </dgm:t>
    </dgm:pt>
    <dgm:pt modelId="{E8A90379-EE35-4FC5-91C0-BF5C85C8D8FA}" type="pres">
      <dgm:prSet presAssocID="{D38B0E53-7A20-46F2-B72C-C176D3E853C9}" presName="dummy" presStyleCnt="0"/>
      <dgm:spPr/>
    </dgm:pt>
    <dgm:pt modelId="{297942CA-5754-4F0A-80B1-21967BBA2F23}" type="pres">
      <dgm:prSet presAssocID="{9CDD9EFC-3CED-4692-8FD4-26BD2026FD14}" presName="sibTrans" presStyleLbl="sibTrans2D1" presStyleIdx="1" presStyleCnt="5"/>
      <dgm:spPr/>
      <dgm:t>
        <a:bodyPr/>
        <a:lstStyle/>
        <a:p>
          <a:endParaRPr lang="en-US"/>
        </a:p>
      </dgm:t>
    </dgm:pt>
    <dgm:pt modelId="{5FA6E628-A181-41C8-A5B7-FB7092712E32}" type="pres">
      <dgm:prSet presAssocID="{2166DE05-5FEF-4186-8B0A-C053CB1124FE}" presName="node" presStyleLbl="node1" presStyleIdx="2" presStyleCnt="5">
        <dgm:presLayoutVars>
          <dgm:bulletEnabled val="1"/>
        </dgm:presLayoutVars>
      </dgm:prSet>
      <dgm:spPr/>
      <dgm:t>
        <a:bodyPr/>
        <a:lstStyle/>
        <a:p>
          <a:endParaRPr lang="en-US"/>
        </a:p>
      </dgm:t>
    </dgm:pt>
    <dgm:pt modelId="{59FCF199-ED04-460A-AA21-DE109D6DA88F}" type="pres">
      <dgm:prSet presAssocID="{2166DE05-5FEF-4186-8B0A-C053CB1124FE}" presName="dummy" presStyleCnt="0"/>
      <dgm:spPr/>
    </dgm:pt>
    <dgm:pt modelId="{E1C77E74-AE8F-4DD2-882A-7A37E0AA69E7}" type="pres">
      <dgm:prSet presAssocID="{FCB967BC-3CC1-4F21-AC58-19A7FD622C6B}" presName="sibTrans" presStyleLbl="sibTrans2D1" presStyleIdx="2" presStyleCnt="5"/>
      <dgm:spPr/>
      <dgm:t>
        <a:bodyPr/>
        <a:lstStyle/>
        <a:p>
          <a:endParaRPr lang="en-US"/>
        </a:p>
      </dgm:t>
    </dgm:pt>
    <dgm:pt modelId="{59A4872F-6399-441B-BCD7-9FE80717C262}" type="pres">
      <dgm:prSet presAssocID="{67918002-ABAD-45D5-A569-7BC768A6DC6F}" presName="node" presStyleLbl="node1" presStyleIdx="3" presStyleCnt="5">
        <dgm:presLayoutVars>
          <dgm:bulletEnabled val="1"/>
        </dgm:presLayoutVars>
      </dgm:prSet>
      <dgm:spPr/>
      <dgm:t>
        <a:bodyPr/>
        <a:lstStyle/>
        <a:p>
          <a:endParaRPr lang="en-US"/>
        </a:p>
      </dgm:t>
    </dgm:pt>
    <dgm:pt modelId="{BA0C3CF2-9E37-461B-BF1A-EA06BA1B1D25}" type="pres">
      <dgm:prSet presAssocID="{67918002-ABAD-45D5-A569-7BC768A6DC6F}" presName="dummy" presStyleCnt="0"/>
      <dgm:spPr/>
    </dgm:pt>
    <dgm:pt modelId="{41CCBAB9-0406-468E-B369-058E9A87871E}" type="pres">
      <dgm:prSet presAssocID="{2BBC5A23-4F12-41E4-84E6-43917C9F33F9}" presName="sibTrans" presStyleLbl="sibTrans2D1" presStyleIdx="3" presStyleCnt="5"/>
      <dgm:spPr/>
      <dgm:t>
        <a:bodyPr/>
        <a:lstStyle/>
        <a:p>
          <a:endParaRPr lang="en-US"/>
        </a:p>
      </dgm:t>
    </dgm:pt>
    <dgm:pt modelId="{CBD07C90-D8BC-4849-B46B-42778398D8D6}" type="pres">
      <dgm:prSet presAssocID="{DDB0F2AB-A840-4B7C-A17F-22734CD79B53}" presName="node" presStyleLbl="node1" presStyleIdx="4" presStyleCnt="5">
        <dgm:presLayoutVars>
          <dgm:bulletEnabled val="1"/>
        </dgm:presLayoutVars>
      </dgm:prSet>
      <dgm:spPr/>
      <dgm:t>
        <a:bodyPr/>
        <a:lstStyle/>
        <a:p>
          <a:endParaRPr lang="en-US"/>
        </a:p>
      </dgm:t>
    </dgm:pt>
    <dgm:pt modelId="{99369519-786E-4F05-8FFD-0332E22D6037}" type="pres">
      <dgm:prSet presAssocID="{DDB0F2AB-A840-4B7C-A17F-22734CD79B53}" presName="dummy" presStyleCnt="0"/>
      <dgm:spPr/>
    </dgm:pt>
    <dgm:pt modelId="{DC9D31A1-4E5D-40DA-A407-9CC6FFA83625}" type="pres">
      <dgm:prSet presAssocID="{B27F8A03-D873-4CA8-B63B-529B61A3D8F3}" presName="sibTrans" presStyleLbl="sibTrans2D1" presStyleIdx="4" presStyleCnt="5"/>
      <dgm:spPr/>
      <dgm:t>
        <a:bodyPr/>
        <a:lstStyle/>
        <a:p>
          <a:endParaRPr lang="en-US"/>
        </a:p>
      </dgm:t>
    </dgm:pt>
  </dgm:ptLst>
  <dgm:cxnLst>
    <dgm:cxn modelId="{E9805532-CDD2-4A53-8142-AAA1DBBAC5AB}" srcId="{174FA2C5-C9B4-4A64-A708-AC4E599FEF03}" destId="{67918002-ABAD-45D5-A569-7BC768A6DC6F}" srcOrd="3" destOrd="0" parTransId="{DD1CACDE-074B-4553-A657-5106DB779A37}" sibTransId="{2BBC5A23-4F12-41E4-84E6-43917C9F33F9}"/>
    <dgm:cxn modelId="{AD8574C9-7D3B-43D1-A7B6-F99A883FF691}" type="presOf" srcId="{8C681B27-DD4B-43D9-ABF3-E9838123A90D}" destId="{8FDD2F90-95CA-412F-9939-76009F212071}" srcOrd="0" destOrd="0" presId="urn:microsoft.com/office/officeart/2005/8/layout/radial6"/>
    <dgm:cxn modelId="{A2ACD496-0FD6-4781-AF6B-6C7CA9E8B9B2}" type="presOf" srcId="{B27F8A03-D873-4CA8-B63B-529B61A3D8F3}" destId="{DC9D31A1-4E5D-40DA-A407-9CC6FFA83625}" srcOrd="0" destOrd="0" presId="urn:microsoft.com/office/officeart/2005/8/layout/radial6"/>
    <dgm:cxn modelId="{D31100DD-1A90-4E0E-8855-C016FD439D01}" type="presOf" srcId="{FCB967BC-3CC1-4F21-AC58-19A7FD622C6B}" destId="{E1C77E74-AE8F-4DD2-882A-7A37E0AA69E7}" srcOrd="0" destOrd="0" presId="urn:microsoft.com/office/officeart/2005/8/layout/radial6"/>
    <dgm:cxn modelId="{8A113CD9-A33F-4C6A-B2D1-6880284A1E20}" srcId="{174FA2C5-C9B4-4A64-A708-AC4E599FEF03}" destId="{D38B0E53-7A20-46F2-B72C-C176D3E853C9}" srcOrd="1" destOrd="0" parTransId="{61E2A818-7D5E-4415-A0B2-B152813DE462}" sibTransId="{9CDD9EFC-3CED-4692-8FD4-26BD2026FD14}"/>
    <dgm:cxn modelId="{98138A50-4637-46EB-A0AD-617BA0D076F4}" srcId="{174FA2C5-C9B4-4A64-A708-AC4E599FEF03}" destId="{6F1D00E1-0758-4786-890E-4692D6800173}" srcOrd="0" destOrd="0" parTransId="{DE2698EB-CB2B-4C62-9E1B-8B1965332EF2}" sibTransId="{8C681B27-DD4B-43D9-ABF3-E9838123A90D}"/>
    <dgm:cxn modelId="{722C654C-43A4-413F-A43C-F4CE29FA55B8}" type="presOf" srcId="{4F81B130-99BC-4BD5-8359-C1B360A118DD}" destId="{BFD700DB-1B37-4D9E-A761-2A29BA20FA42}" srcOrd="0" destOrd="0" presId="urn:microsoft.com/office/officeart/2005/8/layout/radial6"/>
    <dgm:cxn modelId="{769788A1-D754-4A97-8E39-F19B62721835}" type="presOf" srcId="{9CDD9EFC-3CED-4692-8FD4-26BD2026FD14}" destId="{297942CA-5754-4F0A-80B1-21967BBA2F23}" srcOrd="0" destOrd="0" presId="urn:microsoft.com/office/officeart/2005/8/layout/radial6"/>
    <dgm:cxn modelId="{D84EEDA9-40AC-444C-901B-71134B65C2E3}" srcId="{174FA2C5-C9B4-4A64-A708-AC4E599FEF03}" destId="{DDB0F2AB-A840-4B7C-A17F-22734CD79B53}" srcOrd="4" destOrd="0" parTransId="{4530F1BF-D7DA-4FF7-BBD7-F5E04A7D7A76}" sibTransId="{B27F8A03-D873-4CA8-B63B-529B61A3D8F3}"/>
    <dgm:cxn modelId="{78BFB2B3-2929-4985-86FC-D5DF98D771FE}" type="presOf" srcId="{D38B0E53-7A20-46F2-B72C-C176D3E853C9}" destId="{24795FC2-3A8C-4B4F-837E-E639BCEFFEAB}" srcOrd="0" destOrd="0" presId="urn:microsoft.com/office/officeart/2005/8/layout/radial6"/>
    <dgm:cxn modelId="{4CFE9DCF-5AFB-4379-94FD-3D6F3D264BFE}" type="presOf" srcId="{2BBC5A23-4F12-41E4-84E6-43917C9F33F9}" destId="{41CCBAB9-0406-468E-B369-058E9A87871E}" srcOrd="0" destOrd="0" presId="urn:microsoft.com/office/officeart/2005/8/layout/radial6"/>
    <dgm:cxn modelId="{0CD2F457-A76C-4FB8-BF35-3C04DBBDED34}" type="presOf" srcId="{DDB0F2AB-A840-4B7C-A17F-22734CD79B53}" destId="{CBD07C90-D8BC-4849-B46B-42778398D8D6}" srcOrd="0" destOrd="0" presId="urn:microsoft.com/office/officeart/2005/8/layout/radial6"/>
    <dgm:cxn modelId="{82162A9F-6C04-45BF-BE15-34496B1E8B2C}" type="presOf" srcId="{174FA2C5-C9B4-4A64-A708-AC4E599FEF03}" destId="{34D9DE93-2F3E-4A6B-9C17-5EE72C5B664B}" srcOrd="0" destOrd="0" presId="urn:microsoft.com/office/officeart/2005/8/layout/radial6"/>
    <dgm:cxn modelId="{A940081A-6692-41D5-A0F7-904FA1108B72}" type="presOf" srcId="{6F1D00E1-0758-4786-890E-4692D6800173}" destId="{D8B8694F-951A-4BBF-8904-AD8C3100C2FC}" srcOrd="0" destOrd="0" presId="urn:microsoft.com/office/officeart/2005/8/layout/radial6"/>
    <dgm:cxn modelId="{55AD85FA-9E4E-43E3-8E06-30FB9A507B56}" type="presOf" srcId="{2166DE05-5FEF-4186-8B0A-C053CB1124FE}" destId="{5FA6E628-A181-41C8-A5B7-FB7092712E32}" srcOrd="0" destOrd="0" presId="urn:microsoft.com/office/officeart/2005/8/layout/radial6"/>
    <dgm:cxn modelId="{67E987B2-43F8-4660-8501-41A25F80AD43}" srcId="{4F81B130-99BC-4BD5-8359-C1B360A118DD}" destId="{174FA2C5-C9B4-4A64-A708-AC4E599FEF03}" srcOrd="0" destOrd="0" parTransId="{674CFA7A-F10B-4EDC-A011-71E47DD958A6}" sibTransId="{4267C779-00C9-4DCF-9736-65AAA6593FCD}"/>
    <dgm:cxn modelId="{E5191015-D5B2-4FA0-8FF0-22BD3738DDDF}" srcId="{174FA2C5-C9B4-4A64-A708-AC4E599FEF03}" destId="{2166DE05-5FEF-4186-8B0A-C053CB1124FE}" srcOrd="2" destOrd="0" parTransId="{C2F2A09A-A302-411E-9B7A-D8CF4B1E6066}" sibTransId="{FCB967BC-3CC1-4F21-AC58-19A7FD622C6B}"/>
    <dgm:cxn modelId="{9B230D1F-22CE-493C-BB5A-71F40002E010}" type="presOf" srcId="{67918002-ABAD-45D5-A569-7BC768A6DC6F}" destId="{59A4872F-6399-441B-BCD7-9FE80717C262}" srcOrd="0" destOrd="0" presId="urn:microsoft.com/office/officeart/2005/8/layout/radial6"/>
    <dgm:cxn modelId="{F54D540E-E4BE-4002-9414-5CA111A24185}" type="presParOf" srcId="{BFD700DB-1B37-4D9E-A761-2A29BA20FA42}" destId="{34D9DE93-2F3E-4A6B-9C17-5EE72C5B664B}" srcOrd="0" destOrd="0" presId="urn:microsoft.com/office/officeart/2005/8/layout/radial6"/>
    <dgm:cxn modelId="{7A2464D2-AA07-41AF-B73B-D553381AF975}" type="presParOf" srcId="{BFD700DB-1B37-4D9E-A761-2A29BA20FA42}" destId="{D8B8694F-951A-4BBF-8904-AD8C3100C2FC}" srcOrd="1" destOrd="0" presId="urn:microsoft.com/office/officeart/2005/8/layout/radial6"/>
    <dgm:cxn modelId="{F30D76B3-F08B-487F-8B23-210F5360C5E4}" type="presParOf" srcId="{BFD700DB-1B37-4D9E-A761-2A29BA20FA42}" destId="{40310AFF-0E3F-41B6-95CF-2135CF93E1B5}" srcOrd="2" destOrd="0" presId="urn:microsoft.com/office/officeart/2005/8/layout/radial6"/>
    <dgm:cxn modelId="{65AD8D11-89F7-484A-B06F-C503BCD1D9F4}" type="presParOf" srcId="{BFD700DB-1B37-4D9E-A761-2A29BA20FA42}" destId="{8FDD2F90-95CA-412F-9939-76009F212071}" srcOrd="3" destOrd="0" presId="urn:microsoft.com/office/officeart/2005/8/layout/radial6"/>
    <dgm:cxn modelId="{6AADA38C-65CB-4A07-9653-CFE546FFA15F}" type="presParOf" srcId="{BFD700DB-1B37-4D9E-A761-2A29BA20FA42}" destId="{24795FC2-3A8C-4B4F-837E-E639BCEFFEAB}" srcOrd="4" destOrd="0" presId="urn:microsoft.com/office/officeart/2005/8/layout/radial6"/>
    <dgm:cxn modelId="{D778898C-37BA-4553-9CA2-A4BBC5BA8AD5}" type="presParOf" srcId="{BFD700DB-1B37-4D9E-A761-2A29BA20FA42}" destId="{E8A90379-EE35-4FC5-91C0-BF5C85C8D8FA}" srcOrd="5" destOrd="0" presId="urn:microsoft.com/office/officeart/2005/8/layout/radial6"/>
    <dgm:cxn modelId="{281A8023-2F4B-4BD3-A36A-AA8812D74DEA}" type="presParOf" srcId="{BFD700DB-1B37-4D9E-A761-2A29BA20FA42}" destId="{297942CA-5754-4F0A-80B1-21967BBA2F23}" srcOrd="6" destOrd="0" presId="urn:microsoft.com/office/officeart/2005/8/layout/radial6"/>
    <dgm:cxn modelId="{0943C9F0-529C-47AE-BE08-DBBA43B5CFCE}" type="presParOf" srcId="{BFD700DB-1B37-4D9E-A761-2A29BA20FA42}" destId="{5FA6E628-A181-41C8-A5B7-FB7092712E32}" srcOrd="7" destOrd="0" presId="urn:microsoft.com/office/officeart/2005/8/layout/radial6"/>
    <dgm:cxn modelId="{61922E6A-AF91-4579-83AF-93B7D62995F4}" type="presParOf" srcId="{BFD700DB-1B37-4D9E-A761-2A29BA20FA42}" destId="{59FCF199-ED04-460A-AA21-DE109D6DA88F}" srcOrd="8" destOrd="0" presId="urn:microsoft.com/office/officeart/2005/8/layout/radial6"/>
    <dgm:cxn modelId="{1C714C04-2993-4666-9B2A-EAD176939AD1}" type="presParOf" srcId="{BFD700DB-1B37-4D9E-A761-2A29BA20FA42}" destId="{E1C77E74-AE8F-4DD2-882A-7A37E0AA69E7}" srcOrd="9" destOrd="0" presId="urn:microsoft.com/office/officeart/2005/8/layout/radial6"/>
    <dgm:cxn modelId="{B6F854B8-17D0-46BF-AB90-35854F5C2098}" type="presParOf" srcId="{BFD700DB-1B37-4D9E-A761-2A29BA20FA42}" destId="{59A4872F-6399-441B-BCD7-9FE80717C262}" srcOrd="10" destOrd="0" presId="urn:microsoft.com/office/officeart/2005/8/layout/radial6"/>
    <dgm:cxn modelId="{88AA83FA-8995-4B81-9D75-D3FBE68C805B}" type="presParOf" srcId="{BFD700DB-1B37-4D9E-A761-2A29BA20FA42}" destId="{BA0C3CF2-9E37-461B-BF1A-EA06BA1B1D25}" srcOrd="11" destOrd="0" presId="urn:microsoft.com/office/officeart/2005/8/layout/radial6"/>
    <dgm:cxn modelId="{5A56C93A-23FF-4D69-9154-507F7235B7DD}" type="presParOf" srcId="{BFD700DB-1B37-4D9E-A761-2A29BA20FA42}" destId="{41CCBAB9-0406-468E-B369-058E9A87871E}" srcOrd="12" destOrd="0" presId="urn:microsoft.com/office/officeart/2005/8/layout/radial6"/>
    <dgm:cxn modelId="{2C26CF58-27FD-47C4-9CF4-FC30EF278652}" type="presParOf" srcId="{BFD700DB-1B37-4D9E-A761-2A29BA20FA42}" destId="{CBD07C90-D8BC-4849-B46B-42778398D8D6}" srcOrd="13" destOrd="0" presId="urn:microsoft.com/office/officeart/2005/8/layout/radial6"/>
    <dgm:cxn modelId="{F1379B3E-69D4-4426-9A74-35385E60E551}" type="presParOf" srcId="{BFD700DB-1B37-4D9E-A761-2A29BA20FA42}" destId="{99369519-786E-4F05-8FFD-0332E22D6037}" srcOrd="14" destOrd="0" presId="urn:microsoft.com/office/officeart/2005/8/layout/radial6"/>
    <dgm:cxn modelId="{7651E5C5-DF47-4887-BCA8-4002B199C858}" type="presParOf" srcId="{BFD700DB-1B37-4D9E-A761-2A29BA20FA42}" destId="{DC9D31A1-4E5D-40DA-A407-9CC6FFA83625}" srcOrd="15"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B42E77E-0037-45BA-B4E0-5DFD825651F4}" type="doc">
      <dgm:prSet loTypeId="urn:microsoft.com/office/officeart/2005/8/layout/radial6" loCatId="cycle" qsTypeId="urn:microsoft.com/office/officeart/2005/8/quickstyle/3d8" qsCatId="3D" csTypeId="urn:microsoft.com/office/officeart/2005/8/colors/accent1_1" csCatId="accent1" phldr="1"/>
      <dgm:spPr/>
      <dgm:t>
        <a:bodyPr/>
        <a:lstStyle/>
        <a:p>
          <a:endParaRPr lang="en-US"/>
        </a:p>
      </dgm:t>
    </dgm:pt>
    <dgm:pt modelId="{FD6225CC-CAFF-4215-A5F8-7DD5A196E938}">
      <dgm:prSet phldrT="[Text]"/>
      <dgm:spPr/>
      <dgm:t>
        <a:bodyPr/>
        <a:lstStyle/>
        <a:p>
          <a:r>
            <a:rPr lang="ar-OM" b="1" dirty="0" smtClean="0">
              <a:latin typeface="Sakkal Majalla" pitchFamily="2" charset="-78"/>
              <a:cs typeface="Sakkal Majalla" pitchFamily="2" charset="-78"/>
            </a:rPr>
            <a:t>المشروع الريادي</a:t>
          </a:r>
          <a:endParaRPr lang="en-US" b="1" dirty="0">
            <a:latin typeface="Sakkal Majalla" pitchFamily="2" charset="-78"/>
            <a:cs typeface="Sakkal Majalla" pitchFamily="2" charset="-78"/>
          </a:endParaRPr>
        </a:p>
      </dgm:t>
    </dgm:pt>
    <dgm:pt modelId="{24F93DAD-44F7-4436-BDD1-C692AC93429F}" type="parTrans" cxnId="{4DC6DB58-D537-4328-8DC0-5BCCFE13377D}">
      <dgm:prSet/>
      <dgm:spPr/>
      <dgm:t>
        <a:bodyPr/>
        <a:lstStyle/>
        <a:p>
          <a:endParaRPr lang="en-US"/>
        </a:p>
      </dgm:t>
    </dgm:pt>
    <dgm:pt modelId="{629FBA45-EF29-4B83-9309-1CDFB5E592B7}" type="sibTrans" cxnId="{4DC6DB58-D537-4328-8DC0-5BCCFE13377D}">
      <dgm:prSet/>
      <dgm:spPr/>
      <dgm:t>
        <a:bodyPr/>
        <a:lstStyle/>
        <a:p>
          <a:endParaRPr lang="en-US"/>
        </a:p>
      </dgm:t>
    </dgm:pt>
    <dgm:pt modelId="{2EF41476-082B-482C-9C8F-096FE44E1190}">
      <dgm:prSet phldrT="[Text]"/>
      <dgm:spPr/>
      <dgm:t>
        <a:bodyPr/>
        <a:lstStyle/>
        <a:p>
          <a:r>
            <a:rPr lang="ar-OM" b="1" dirty="0" smtClean="0">
              <a:latin typeface="Sakkal Majalla" pitchFamily="2" charset="-78"/>
              <a:cs typeface="Sakkal Majalla" pitchFamily="2" charset="-78"/>
            </a:rPr>
            <a:t>المخاطرة</a:t>
          </a:r>
          <a:endParaRPr lang="en-US" b="1" dirty="0">
            <a:latin typeface="Sakkal Majalla" pitchFamily="2" charset="-78"/>
            <a:cs typeface="Sakkal Majalla" pitchFamily="2" charset="-78"/>
          </a:endParaRPr>
        </a:p>
      </dgm:t>
    </dgm:pt>
    <dgm:pt modelId="{C17CE5E7-9A1B-459E-AF00-8AB5D17CD1E7}" type="parTrans" cxnId="{8698E7F8-39EB-42DE-9D3D-E430CF69D12A}">
      <dgm:prSet/>
      <dgm:spPr/>
      <dgm:t>
        <a:bodyPr/>
        <a:lstStyle/>
        <a:p>
          <a:endParaRPr lang="en-US"/>
        </a:p>
      </dgm:t>
    </dgm:pt>
    <dgm:pt modelId="{87D6642F-86D9-4660-9663-52377467133C}" type="sibTrans" cxnId="{8698E7F8-39EB-42DE-9D3D-E430CF69D12A}">
      <dgm:prSet/>
      <dgm:spPr/>
      <dgm:t>
        <a:bodyPr/>
        <a:lstStyle/>
        <a:p>
          <a:endParaRPr lang="en-US"/>
        </a:p>
      </dgm:t>
    </dgm:pt>
    <dgm:pt modelId="{D441DC96-54FE-4AB7-95A9-A32156007163}">
      <dgm:prSet phldrT="[Text]"/>
      <dgm:spPr/>
      <dgm:t>
        <a:bodyPr/>
        <a:lstStyle/>
        <a:p>
          <a:r>
            <a:rPr lang="ar-OM" b="1" dirty="0" smtClean="0">
              <a:latin typeface="Sakkal Majalla" pitchFamily="2" charset="-78"/>
              <a:cs typeface="Sakkal Majalla" pitchFamily="2" charset="-78"/>
            </a:rPr>
            <a:t>الابتكار</a:t>
          </a:r>
          <a:endParaRPr lang="en-US" b="1" dirty="0">
            <a:latin typeface="Sakkal Majalla" pitchFamily="2" charset="-78"/>
            <a:cs typeface="Sakkal Majalla" pitchFamily="2" charset="-78"/>
          </a:endParaRPr>
        </a:p>
      </dgm:t>
    </dgm:pt>
    <dgm:pt modelId="{879EE6FC-11AF-4ED2-8A97-F5A02163C09F}" type="parTrans" cxnId="{9765BAF1-FA66-4238-B397-166CC60DC402}">
      <dgm:prSet/>
      <dgm:spPr/>
      <dgm:t>
        <a:bodyPr/>
        <a:lstStyle/>
        <a:p>
          <a:endParaRPr lang="en-US"/>
        </a:p>
      </dgm:t>
    </dgm:pt>
    <dgm:pt modelId="{C5CC84EB-A869-40F1-9321-FDC49A545A57}" type="sibTrans" cxnId="{9765BAF1-FA66-4238-B397-166CC60DC402}">
      <dgm:prSet/>
      <dgm:spPr/>
      <dgm:t>
        <a:bodyPr/>
        <a:lstStyle/>
        <a:p>
          <a:endParaRPr lang="en-US"/>
        </a:p>
      </dgm:t>
    </dgm:pt>
    <dgm:pt modelId="{AF2E2DAC-8E28-49E2-95BB-D51C74F1EA81}">
      <dgm:prSet phldrT="[Text]"/>
      <dgm:spPr/>
      <dgm:t>
        <a:bodyPr/>
        <a:lstStyle/>
        <a:p>
          <a:r>
            <a:rPr lang="ar-OM" b="1" dirty="0" smtClean="0">
              <a:latin typeface="Sakkal Majalla" pitchFamily="2" charset="-78"/>
              <a:cs typeface="Sakkal Majalla" pitchFamily="2" charset="-78"/>
            </a:rPr>
            <a:t>المبادأة</a:t>
          </a:r>
          <a:endParaRPr lang="en-US" b="1" dirty="0">
            <a:latin typeface="Sakkal Majalla" pitchFamily="2" charset="-78"/>
            <a:cs typeface="Sakkal Majalla" pitchFamily="2" charset="-78"/>
          </a:endParaRPr>
        </a:p>
      </dgm:t>
    </dgm:pt>
    <dgm:pt modelId="{19CCEC60-CB05-4F71-B84C-A450D7146B47}" type="parTrans" cxnId="{46E257E9-D6C4-46D0-A437-249A003F6DCE}">
      <dgm:prSet/>
      <dgm:spPr/>
      <dgm:t>
        <a:bodyPr/>
        <a:lstStyle/>
        <a:p>
          <a:endParaRPr lang="en-US"/>
        </a:p>
      </dgm:t>
    </dgm:pt>
    <dgm:pt modelId="{6D712087-3A1A-4E71-A332-30E229DD2661}" type="sibTrans" cxnId="{46E257E9-D6C4-46D0-A437-249A003F6DCE}">
      <dgm:prSet/>
      <dgm:spPr/>
      <dgm:t>
        <a:bodyPr/>
        <a:lstStyle/>
        <a:p>
          <a:endParaRPr lang="en-US"/>
        </a:p>
      </dgm:t>
    </dgm:pt>
    <dgm:pt modelId="{6A0E06B7-2BF4-4783-918A-3D506C81F5BB}">
      <dgm:prSet phldrT="[Text]"/>
      <dgm:spPr/>
      <dgm:t>
        <a:bodyPr/>
        <a:lstStyle/>
        <a:p>
          <a:r>
            <a:rPr lang="ar-OM" b="1" dirty="0" smtClean="0">
              <a:latin typeface="Sakkal Majalla" pitchFamily="2" charset="-78"/>
              <a:cs typeface="Sakkal Majalla" pitchFamily="2" charset="-78"/>
            </a:rPr>
            <a:t>شمولية الرؤية</a:t>
          </a:r>
          <a:endParaRPr lang="en-US" b="1" dirty="0">
            <a:latin typeface="Sakkal Majalla" pitchFamily="2" charset="-78"/>
            <a:cs typeface="Sakkal Majalla" pitchFamily="2" charset="-78"/>
          </a:endParaRPr>
        </a:p>
      </dgm:t>
    </dgm:pt>
    <dgm:pt modelId="{1A8C35D0-6A13-452E-BC58-9EED7C6ADFF7}" type="parTrans" cxnId="{95ED43E8-65CD-4FC0-8D53-A64B3486365C}">
      <dgm:prSet/>
      <dgm:spPr/>
      <dgm:t>
        <a:bodyPr/>
        <a:lstStyle/>
        <a:p>
          <a:endParaRPr lang="en-US"/>
        </a:p>
      </dgm:t>
    </dgm:pt>
    <dgm:pt modelId="{6A5E2339-65F9-489D-A3A4-1C899C13198A}" type="sibTrans" cxnId="{95ED43E8-65CD-4FC0-8D53-A64B3486365C}">
      <dgm:prSet/>
      <dgm:spPr/>
      <dgm:t>
        <a:bodyPr/>
        <a:lstStyle/>
        <a:p>
          <a:endParaRPr lang="en-US"/>
        </a:p>
      </dgm:t>
    </dgm:pt>
    <dgm:pt modelId="{F3A371EB-D9C0-4063-A1F2-B6FE00B1A921}">
      <dgm:prSet phldrT="[Text]"/>
      <dgm:spPr/>
      <dgm:t>
        <a:bodyPr/>
        <a:lstStyle/>
        <a:p>
          <a:r>
            <a:rPr lang="ar-OM" b="1" dirty="0" smtClean="0">
              <a:latin typeface="Sakkal Majalla" pitchFamily="2" charset="-78"/>
              <a:cs typeface="Sakkal Majalla" pitchFamily="2" charset="-78"/>
            </a:rPr>
            <a:t>التفرد</a:t>
          </a:r>
          <a:endParaRPr lang="en-US" b="1" dirty="0">
            <a:latin typeface="Sakkal Majalla" pitchFamily="2" charset="-78"/>
            <a:cs typeface="Sakkal Majalla" pitchFamily="2" charset="-78"/>
          </a:endParaRPr>
        </a:p>
      </dgm:t>
    </dgm:pt>
    <dgm:pt modelId="{6FC4A9C3-38D1-48ED-85CA-6256968CE4B1}" type="parTrans" cxnId="{52C8DA59-B088-41E3-827E-F90BBE729009}">
      <dgm:prSet/>
      <dgm:spPr/>
      <dgm:t>
        <a:bodyPr/>
        <a:lstStyle/>
        <a:p>
          <a:endParaRPr lang="en-US"/>
        </a:p>
      </dgm:t>
    </dgm:pt>
    <dgm:pt modelId="{5149BFD3-7677-4B94-9580-D587666924C6}" type="sibTrans" cxnId="{52C8DA59-B088-41E3-827E-F90BBE729009}">
      <dgm:prSet/>
      <dgm:spPr/>
      <dgm:t>
        <a:bodyPr/>
        <a:lstStyle/>
        <a:p>
          <a:endParaRPr lang="en-US"/>
        </a:p>
      </dgm:t>
    </dgm:pt>
    <dgm:pt modelId="{56233583-C1B2-404B-9D19-07C920179097}" type="pres">
      <dgm:prSet presAssocID="{7B42E77E-0037-45BA-B4E0-5DFD825651F4}" presName="Name0" presStyleCnt="0">
        <dgm:presLayoutVars>
          <dgm:chMax val="1"/>
          <dgm:dir/>
          <dgm:animLvl val="ctr"/>
          <dgm:resizeHandles val="exact"/>
        </dgm:presLayoutVars>
      </dgm:prSet>
      <dgm:spPr/>
      <dgm:t>
        <a:bodyPr/>
        <a:lstStyle/>
        <a:p>
          <a:endParaRPr lang="en-US"/>
        </a:p>
      </dgm:t>
    </dgm:pt>
    <dgm:pt modelId="{592933E3-884F-41BB-9C26-75DA5C366EBE}" type="pres">
      <dgm:prSet presAssocID="{FD6225CC-CAFF-4215-A5F8-7DD5A196E938}" presName="centerShape" presStyleLbl="node0" presStyleIdx="0" presStyleCnt="1"/>
      <dgm:spPr/>
      <dgm:t>
        <a:bodyPr/>
        <a:lstStyle/>
        <a:p>
          <a:endParaRPr lang="en-US"/>
        </a:p>
      </dgm:t>
    </dgm:pt>
    <dgm:pt modelId="{6E1B63F5-0DCE-492C-8A73-C25E091443D0}" type="pres">
      <dgm:prSet presAssocID="{2EF41476-082B-482C-9C8F-096FE44E1190}" presName="node" presStyleLbl="node1" presStyleIdx="0" presStyleCnt="5">
        <dgm:presLayoutVars>
          <dgm:bulletEnabled val="1"/>
        </dgm:presLayoutVars>
      </dgm:prSet>
      <dgm:spPr/>
      <dgm:t>
        <a:bodyPr/>
        <a:lstStyle/>
        <a:p>
          <a:endParaRPr lang="en-US"/>
        </a:p>
      </dgm:t>
    </dgm:pt>
    <dgm:pt modelId="{AA8EDC17-9C17-4115-A3FB-592020E98539}" type="pres">
      <dgm:prSet presAssocID="{2EF41476-082B-482C-9C8F-096FE44E1190}" presName="dummy" presStyleCnt="0"/>
      <dgm:spPr/>
    </dgm:pt>
    <dgm:pt modelId="{F6F67C5C-35F7-4420-B732-53252B7E087F}" type="pres">
      <dgm:prSet presAssocID="{87D6642F-86D9-4660-9663-52377467133C}" presName="sibTrans" presStyleLbl="sibTrans2D1" presStyleIdx="0" presStyleCnt="5"/>
      <dgm:spPr/>
      <dgm:t>
        <a:bodyPr/>
        <a:lstStyle/>
        <a:p>
          <a:endParaRPr lang="en-US"/>
        </a:p>
      </dgm:t>
    </dgm:pt>
    <dgm:pt modelId="{976AF296-E76E-48BE-88AC-4EE8928D6BA1}" type="pres">
      <dgm:prSet presAssocID="{D441DC96-54FE-4AB7-95A9-A32156007163}" presName="node" presStyleLbl="node1" presStyleIdx="1" presStyleCnt="5">
        <dgm:presLayoutVars>
          <dgm:bulletEnabled val="1"/>
        </dgm:presLayoutVars>
      </dgm:prSet>
      <dgm:spPr/>
      <dgm:t>
        <a:bodyPr/>
        <a:lstStyle/>
        <a:p>
          <a:endParaRPr lang="en-US"/>
        </a:p>
      </dgm:t>
    </dgm:pt>
    <dgm:pt modelId="{E1916121-B740-45B6-8220-A332AEF47517}" type="pres">
      <dgm:prSet presAssocID="{D441DC96-54FE-4AB7-95A9-A32156007163}" presName="dummy" presStyleCnt="0"/>
      <dgm:spPr/>
    </dgm:pt>
    <dgm:pt modelId="{59068DEB-E046-4930-81E8-3528E5D5C108}" type="pres">
      <dgm:prSet presAssocID="{C5CC84EB-A869-40F1-9321-FDC49A545A57}" presName="sibTrans" presStyleLbl="sibTrans2D1" presStyleIdx="1" presStyleCnt="5"/>
      <dgm:spPr/>
      <dgm:t>
        <a:bodyPr/>
        <a:lstStyle/>
        <a:p>
          <a:endParaRPr lang="en-US"/>
        </a:p>
      </dgm:t>
    </dgm:pt>
    <dgm:pt modelId="{768565F3-BF74-4E8F-B62D-73143D03B04C}" type="pres">
      <dgm:prSet presAssocID="{AF2E2DAC-8E28-49E2-95BB-D51C74F1EA81}" presName="node" presStyleLbl="node1" presStyleIdx="2" presStyleCnt="5">
        <dgm:presLayoutVars>
          <dgm:bulletEnabled val="1"/>
        </dgm:presLayoutVars>
      </dgm:prSet>
      <dgm:spPr/>
      <dgm:t>
        <a:bodyPr/>
        <a:lstStyle/>
        <a:p>
          <a:endParaRPr lang="en-US"/>
        </a:p>
      </dgm:t>
    </dgm:pt>
    <dgm:pt modelId="{9D0A11F3-BCBD-43C6-9B23-984FEDBD6628}" type="pres">
      <dgm:prSet presAssocID="{AF2E2DAC-8E28-49E2-95BB-D51C74F1EA81}" presName="dummy" presStyleCnt="0"/>
      <dgm:spPr/>
    </dgm:pt>
    <dgm:pt modelId="{04C2A8A3-42D2-4302-8B77-7B9A89750C65}" type="pres">
      <dgm:prSet presAssocID="{6D712087-3A1A-4E71-A332-30E229DD2661}" presName="sibTrans" presStyleLbl="sibTrans2D1" presStyleIdx="2" presStyleCnt="5"/>
      <dgm:spPr/>
      <dgm:t>
        <a:bodyPr/>
        <a:lstStyle/>
        <a:p>
          <a:endParaRPr lang="en-US"/>
        </a:p>
      </dgm:t>
    </dgm:pt>
    <dgm:pt modelId="{D9620C6A-228B-482A-B07E-EA5458C02D91}" type="pres">
      <dgm:prSet presAssocID="{F3A371EB-D9C0-4063-A1F2-B6FE00B1A921}" presName="node" presStyleLbl="node1" presStyleIdx="3" presStyleCnt="5">
        <dgm:presLayoutVars>
          <dgm:bulletEnabled val="1"/>
        </dgm:presLayoutVars>
      </dgm:prSet>
      <dgm:spPr/>
      <dgm:t>
        <a:bodyPr/>
        <a:lstStyle/>
        <a:p>
          <a:endParaRPr lang="en-US"/>
        </a:p>
      </dgm:t>
    </dgm:pt>
    <dgm:pt modelId="{0C8FF093-73F0-42FC-A9E9-C430396723C7}" type="pres">
      <dgm:prSet presAssocID="{F3A371EB-D9C0-4063-A1F2-B6FE00B1A921}" presName="dummy" presStyleCnt="0"/>
      <dgm:spPr/>
    </dgm:pt>
    <dgm:pt modelId="{831C34C0-658C-4595-9031-652A9070DCDC}" type="pres">
      <dgm:prSet presAssocID="{5149BFD3-7677-4B94-9580-D587666924C6}" presName="sibTrans" presStyleLbl="sibTrans2D1" presStyleIdx="3" presStyleCnt="5"/>
      <dgm:spPr/>
      <dgm:t>
        <a:bodyPr/>
        <a:lstStyle/>
        <a:p>
          <a:endParaRPr lang="en-US"/>
        </a:p>
      </dgm:t>
    </dgm:pt>
    <dgm:pt modelId="{237EEC2B-B5D5-442B-A9A4-DCF399918722}" type="pres">
      <dgm:prSet presAssocID="{6A0E06B7-2BF4-4783-918A-3D506C81F5BB}" presName="node" presStyleLbl="node1" presStyleIdx="4" presStyleCnt="5">
        <dgm:presLayoutVars>
          <dgm:bulletEnabled val="1"/>
        </dgm:presLayoutVars>
      </dgm:prSet>
      <dgm:spPr/>
      <dgm:t>
        <a:bodyPr/>
        <a:lstStyle/>
        <a:p>
          <a:endParaRPr lang="en-US"/>
        </a:p>
      </dgm:t>
    </dgm:pt>
    <dgm:pt modelId="{98B2B012-983D-424F-90E1-D5CB258BD46C}" type="pres">
      <dgm:prSet presAssocID="{6A0E06B7-2BF4-4783-918A-3D506C81F5BB}" presName="dummy" presStyleCnt="0"/>
      <dgm:spPr/>
    </dgm:pt>
    <dgm:pt modelId="{04454DE0-AD3F-4B9D-87A7-DA9CA357E0C1}" type="pres">
      <dgm:prSet presAssocID="{6A5E2339-65F9-489D-A3A4-1C899C13198A}" presName="sibTrans" presStyleLbl="sibTrans2D1" presStyleIdx="4" presStyleCnt="5"/>
      <dgm:spPr/>
      <dgm:t>
        <a:bodyPr/>
        <a:lstStyle/>
        <a:p>
          <a:endParaRPr lang="en-US"/>
        </a:p>
      </dgm:t>
    </dgm:pt>
  </dgm:ptLst>
  <dgm:cxnLst>
    <dgm:cxn modelId="{57594BC5-8B77-49AD-B377-E776AECB9385}" type="presOf" srcId="{6A0E06B7-2BF4-4783-918A-3D506C81F5BB}" destId="{237EEC2B-B5D5-442B-A9A4-DCF399918722}" srcOrd="0" destOrd="0" presId="urn:microsoft.com/office/officeart/2005/8/layout/radial6"/>
    <dgm:cxn modelId="{52C8DA59-B088-41E3-827E-F90BBE729009}" srcId="{FD6225CC-CAFF-4215-A5F8-7DD5A196E938}" destId="{F3A371EB-D9C0-4063-A1F2-B6FE00B1A921}" srcOrd="3" destOrd="0" parTransId="{6FC4A9C3-38D1-48ED-85CA-6256968CE4B1}" sibTransId="{5149BFD3-7677-4B94-9580-D587666924C6}"/>
    <dgm:cxn modelId="{95ED43E8-65CD-4FC0-8D53-A64B3486365C}" srcId="{FD6225CC-CAFF-4215-A5F8-7DD5A196E938}" destId="{6A0E06B7-2BF4-4783-918A-3D506C81F5BB}" srcOrd="4" destOrd="0" parTransId="{1A8C35D0-6A13-452E-BC58-9EED7C6ADFF7}" sibTransId="{6A5E2339-65F9-489D-A3A4-1C899C13198A}"/>
    <dgm:cxn modelId="{09529CEB-FFD0-4A0C-9314-1079CF689957}" type="presOf" srcId="{6D712087-3A1A-4E71-A332-30E229DD2661}" destId="{04C2A8A3-42D2-4302-8B77-7B9A89750C65}" srcOrd="0" destOrd="0" presId="urn:microsoft.com/office/officeart/2005/8/layout/radial6"/>
    <dgm:cxn modelId="{752935ED-1A81-4114-B5DE-A52F287DD1BC}" type="presOf" srcId="{AF2E2DAC-8E28-49E2-95BB-D51C74F1EA81}" destId="{768565F3-BF74-4E8F-B62D-73143D03B04C}" srcOrd="0" destOrd="0" presId="urn:microsoft.com/office/officeart/2005/8/layout/radial6"/>
    <dgm:cxn modelId="{8698E7F8-39EB-42DE-9D3D-E430CF69D12A}" srcId="{FD6225CC-CAFF-4215-A5F8-7DD5A196E938}" destId="{2EF41476-082B-482C-9C8F-096FE44E1190}" srcOrd="0" destOrd="0" parTransId="{C17CE5E7-9A1B-459E-AF00-8AB5D17CD1E7}" sibTransId="{87D6642F-86D9-4660-9663-52377467133C}"/>
    <dgm:cxn modelId="{46E257E9-D6C4-46D0-A437-249A003F6DCE}" srcId="{FD6225CC-CAFF-4215-A5F8-7DD5A196E938}" destId="{AF2E2DAC-8E28-49E2-95BB-D51C74F1EA81}" srcOrd="2" destOrd="0" parTransId="{19CCEC60-CB05-4F71-B84C-A450D7146B47}" sibTransId="{6D712087-3A1A-4E71-A332-30E229DD2661}"/>
    <dgm:cxn modelId="{E68CA3E0-E1E1-4188-9CC5-AF078A240A04}" type="presOf" srcId="{2EF41476-082B-482C-9C8F-096FE44E1190}" destId="{6E1B63F5-0DCE-492C-8A73-C25E091443D0}" srcOrd="0" destOrd="0" presId="urn:microsoft.com/office/officeart/2005/8/layout/radial6"/>
    <dgm:cxn modelId="{AA868BDD-F1EC-4864-AFF2-D9CF0351E537}" type="presOf" srcId="{FD6225CC-CAFF-4215-A5F8-7DD5A196E938}" destId="{592933E3-884F-41BB-9C26-75DA5C366EBE}" srcOrd="0" destOrd="0" presId="urn:microsoft.com/office/officeart/2005/8/layout/radial6"/>
    <dgm:cxn modelId="{9765BAF1-FA66-4238-B397-166CC60DC402}" srcId="{FD6225CC-CAFF-4215-A5F8-7DD5A196E938}" destId="{D441DC96-54FE-4AB7-95A9-A32156007163}" srcOrd="1" destOrd="0" parTransId="{879EE6FC-11AF-4ED2-8A97-F5A02163C09F}" sibTransId="{C5CC84EB-A869-40F1-9321-FDC49A545A57}"/>
    <dgm:cxn modelId="{4DC6DB58-D537-4328-8DC0-5BCCFE13377D}" srcId="{7B42E77E-0037-45BA-B4E0-5DFD825651F4}" destId="{FD6225CC-CAFF-4215-A5F8-7DD5A196E938}" srcOrd="0" destOrd="0" parTransId="{24F93DAD-44F7-4436-BDD1-C692AC93429F}" sibTransId="{629FBA45-EF29-4B83-9309-1CDFB5E592B7}"/>
    <dgm:cxn modelId="{F965FC6B-53BE-4E90-AE3E-26CA7E7987AA}" type="presOf" srcId="{5149BFD3-7677-4B94-9580-D587666924C6}" destId="{831C34C0-658C-4595-9031-652A9070DCDC}" srcOrd="0" destOrd="0" presId="urn:microsoft.com/office/officeart/2005/8/layout/radial6"/>
    <dgm:cxn modelId="{F5AE296A-355B-454C-995C-53AB479F0622}" type="presOf" srcId="{D441DC96-54FE-4AB7-95A9-A32156007163}" destId="{976AF296-E76E-48BE-88AC-4EE8928D6BA1}" srcOrd="0" destOrd="0" presId="urn:microsoft.com/office/officeart/2005/8/layout/radial6"/>
    <dgm:cxn modelId="{194A1891-5DF0-4A6A-8E6A-F35957136F27}" type="presOf" srcId="{C5CC84EB-A869-40F1-9321-FDC49A545A57}" destId="{59068DEB-E046-4930-81E8-3528E5D5C108}" srcOrd="0" destOrd="0" presId="urn:microsoft.com/office/officeart/2005/8/layout/radial6"/>
    <dgm:cxn modelId="{3508A1D7-2917-4BEE-BDC5-5F570F3539ED}" type="presOf" srcId="{F3A371EB-D9C0-4063-A1F2-B6FE00B1A921}" destId="{D9620C6A-228B-482A-B07E-EA5458C02D91}" srcOrd="0" destOrd="0" presId="urn:microsoft.com/office/officeart/2005/8/layout/radial6"/>
    <dgm:cxn modelId="{DD41429E-E5E2-4019-8EF4-557E17A75544}" type="presOf" srcId="{87D6642F-86D9-4660-9663-52377467133C}" destId="{F6F67C5C-35F7-4420-B732-53252B7E087F}" srcOrd="0" destOrd="0" presId="urn:microsoft.com/office/officeart/2005/8/layout/radial6"/>
    <dgm:cxn modelId="{2AAB58CC-7E16-4E0B-BFC3-31180786CCBA}" type="presOf" srcId="{7B42E77E-0037-45BA-B4E0-5DFD825651F4}" destId="{56233583-C1B2-404B-9D19-07C920179097}" srcOrd="0" destOrd="0" presId="urn:microsoft.com/office/officeart/2005/8/layout/radial6"/>
    <dgm:cxn modelId="{8C2CFD5E-FF19-4351-903E-03D7B3A8755F}" type="presOf" srcId="{6A5E2339-65F9-489D-A3A4-1C899C13198A}" destId="{04454DE0-AD3F-4B9D-87A7-DA9CA357E0C1}" srcOrd="0" destOrd="0" presId="urn:microsoft.com/office/officeart/2005/8/layout/radial6"/>
    <dgm:cxn modelId="{6A0FBA3E-1A4A-450A-8F7C-3236B151BE1F}" type="presParOf" srcId="{56233583-C1B2-404B-9D19-07C920179097}" destId="{592933E3-884F-41BB-9C26-75DA5C366EBE}" srcOrd="0" destOrd="0" presId="urn:microsoft.com/office/officeart/2005/8/layout/radial6"/>
    <dgm:cxn modelId="{12544D7A-8268-4F1D-90B3-20B649B90CE0}" type="presParOf" srcId="{56233583-C1B2-404B-9D19-07C920179097}" destId="{6E1B63F5-0DCE-492C-8A73-C25E091443D0}" srcOrd="1" destOrd="0" presId="urn:microsoft.com/office/officeart/2005/8/layout/radial6"/>
    <dgm:cxn modelId="{5AECEEED-8A26-485E-BA54-A482DC90D2B9}" type="presParOf" srcId="{56233583-C1B2-404B-9D19-07C920179097}" destId="{AA8EDC17-9C17-4115-A3FB-592020E98539}" srcOrd="2" destOrd="0" presId="urn:microsoft.com/office/officeart/2005/8/layout/radial6"/>
    <dgm:cxn modelId="{E5C1CCEC-C0C5-49E7-8986-400E89581517}" type="presParOf" srcId="{56233583-C1B2-404B-9D19-07C920179097}" destId="{F6F67C5C-35F7-4420-B732-53252B7E087F}" srcOrd="3" destOrd="0" presId="urn:microsoft.com/office/officeart/2005/8/layout/radial6"/>
    <dgm:cxn modelId="{B515F9E4-3184-46F2-B441-07DBF415C4F4}" type="presParOf" srcId="{56233583-C1B2-404B-9D19-07C920179097}" destId="{976AF296-E76E-48BE-88AC-4EE8928D6BA1}" srcOrd="4" destOrd="0" presId="urn:microsoft.com/office/officeart/2005/8/layout/radial6"/>
    <dgm:cxn modelId="{F5924318-DEA4-49E3-B22E-41830684C91E}" type="presParOf" srcId="{56233583-C1B2-404B-9D19-07C920179097}" destId="{E1916121-B740-45B6-8220-A332AEF47517}" srcOrd="5" destOrd="0" presId="urn:microsoft.com/office/officeart/2005/8/layout/radial6"/>
    <dgm:cxn modelId="{74B941E5-9EB8-46FE-A8DE-D4F918E13BA4}" type="presParOf" srcId="{56233583-C1B2-404B-9D19-07C920179097}" destId="{59068DEB-E046-4930-81E8-3528E5D5C108}" srcOrd="6" destOrd="0" presId="urn:microsoft.com/office/officeart/2005/8/layout/radial6"/>
    <dgm:cxn modelId="{DE907D67-81BA-4DB9-837D-60F0B35ACECF}" type="presParOf" srcId="{56233583-C1B2-404B-9D19-07C920179097}" destId="{768565F3-BF74-4E8F-B62D-73143D03B04C}" srcOrd="7" destOrd="0" presId="urn:microsoft.com/office/officeart/2005/8/layout/radial6"/>
    <dgm:cxn modelId="{E22EFF30-F29A-445E-8580-E60986FB2DF3}" type="presParOf" srcId="{56233583-C1B2-404B-9D19-07C920179097}" destId="{9D0A11F3-BCBD-43C6-9B23-984FEDBD6628}" srcOrd="8" destOrd="0" presId="urn:microsoft.com/office/officeart/2005/8/layout/radial6"/>
    <dgm:cxn modelId="{5FC80C6D-774F-4D95-8C95-A600AE17E1D5}" type="presParOf" srcId="{56233583-C1B2-404B-9D19-07C920179097}" destId="{04C2A8A3-42D2-4302-8B77-7B9A89750C65}" srcOrd="9" destOrd="0" presId="urn:microsoft.com/office/officeart/2005/8/layout/radial6"/>
    <dgm:cxn modelId="{3D65EE55-FE56-4F4B-A6FE-D30796D4007B}" type="presParOf" srcId="{56233583-C1B2-404B-9D19-07C920179097}" destId="{D9620C6A-228B-482A-B07E-EA5458C02D91}" srcOrd="10" destOrd="0" presId="urn:microsoft.com/office/officeart/2005/8/layout/radial6"/>
    <dgm:cxn modelId="{ACF1EE73-CF76-47F1-BAB0-1D4F036FB308}" type="presParOf" srcId="{56233583-C1B2-404B-9D19-07C920179097}" destId="{0C8FF093-73F0-42FC-A9E9-C430396723C7}" srcOrd="11" destOrd="0" presId="urn:microsoft.com/office/officeart/2005/8/layout/radial6"/>
    <dgm:cxn modelId="{B1B03D3E-1192-44AD-8D6A-2737FB8A3DAA}" type="presParOf" srcId="{56233583-C1B2-404B-9D19-07C920179097}" destId="{831C34C0-658C-4595-9031-652A9070DCDC}" srcOrd="12" destOrd="0" presId="urn:microsoft.com/office/officeart/2005/8/layout/radial6"/>
    <dgm:cxn modelId="{0ACD3C28-75A7-49DC-871D-4560CBADA5CB}" type="presParOf" srcId="{56233583-C1B2-404B-9D19-07C920179097}" destId="{237EEC2B-B5D5-442B-A9A4-DCF399918722}" srcOrd="13" destOrd="0" presId="urn:microsoft.com/office/officeart/2005/8/layout/radial6"/>
    <dgm:cxn modelId="{DA77CAEA-D231-4E0E-8F56-AD4EFD944592}" type="presParOf" srcId="{56233583-C1B2-404B-9D19-07C920179097}" destId="{98B2B012-983D-424F-90E1-D5CB258BD46C}" srcOrd="14" destOrd="0" presId="urn:microsoft.com/office/officeart/2005/8/layout/radial6"/>
    <dgm:cxn modelId="{8BF6A393-6D20-46C6-8482-F48B8FEF1FB5}" type="presParOf" srcId="{56233583-C1B2-404B-9D19-07C920179097}" destId="{04454DE0-AD3F-4B9D-87A7-DA9CA357E0C1}" srcOrd="15" destOrd="0" presId="urn:microsoft.com/office/officeart/2005/8/layout/radial6"/>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C9D31A1-4E5D-40DA-A407-9CC6FFA83625}">
      <dsp:nvSpPr>
        <dsp:cNvPr id="0" name=""/>
        <dsp:cNvSpPr/>
      </dsp:nvSpPr>
      <dsp:spPr>
        <a:xfrm>
          <a:off x="873141" y="653598"/>
          <a:ext cx="4349716" cy="4349716"/>
        </a:xfrm>
        <a:prstGeom prst="blockArc">
          <a:avLst>
            <a:gd name="adj1" fmla="val 11880000"/>
            <a:gd name="adj2" fmla="val 16200000"/>
            <a:gd name="adj3" fmla="val 4642"/>
          </a:avLst>
        </a:prstGeom>
        <a:solidFill>
          <a:schemeClr val="accent1">
            <a:tint val="60000"/>
            <a:hueOff val="0"/>
            <a:satOff val="0"/>
            <a:lumOff val="0"/>
            <a:alphaOff val="0"/>
          </a:schemeClr>
        </a:solidFill>
        <a:ln>
          <a:solidFill>
            <a:schemeClr val="tx1"/>
          </a:solidFill>
        </a:ln>
        <a:effectLst/>
      </dsp:spPr>
      <dsp:style>
        <a:lnRef idx="0">
          <a:scrgbClr r="0" g="0" b="0"/>
        </a:lnRef>
        <a:fillRef idx="1">
          <a:scrgbClr r="0" g="0" b="0"/>
        </a:fillRef>
        <a:effectRef idx="0">
          <a:scrgbClr r="0" g="0" b="0"/>
        </a:effectRef>
        <a:fontRef idx="minor">
          <a:schemeClr val="lt1"/>
        </a:fontRef>
      </dsp:style>
    </dsp:sp>
    <dsp:sp modelId="{41CCBAB9-0406-468E-B369-058E9A87871E}">
      <dsp:nvSpPr>
        <dsp:cNvPr id="0" name=""/>
        <dsp:cNvSpPr/>
      </dsp:nvSpPr>
      <dsp:spPr>
        <a:xfrm>
          <a:off x="873141" y="653598"/>
          <a:ext cx="4349716" cy="4349716"/>
        </a:xfrm>
        <a:prstGeom prst="blockArc">
          <a:avLst>
            <a:gd name="adj1" fmla="val 7560000"/>
            <a:gd name="adj2" fmla="val 11880000"/>
            <a:gd name="adj3" fmla="val 4642"/>
          </a:avLst>
        </a:prstGeom>
        <a:solidFill>
          <a:schemeClr val="accent1">
            <a:tint val="60000"/>
            <a:hueOff val="0"/>
            <a:satOff val="0"/>
            <a:lumOff val="0"/>
            <a:alphaOff val="0"/>
          </a:schemeClr>
        </a:solidFill>
        <a:ln>
          <a:solidFill>
            <a:schemeClr val="tx1"/>
          </a:solidFill>
        </a:ln>
        <a:effectLst/>
      </dsp:spPr>
      <dsp:style>
        <a:lnRef idx="0">
          <a:scrgbClr r="0" g="0" b="0"/>
        </a:lnRef>
        <a:fillRef idx="1">
          <a:scrgbClr r="0" g="0" b="0"/>
        </a:fillRef>
        <a:effectRef idx="0">
          <a:scrgbClr r="0" g="0" b="0"/>
        </a:effectRef>
        <a:fontRef idx="minor">
          <a:schemeClr val="lt1"/>
        </a:fontRef>
      </dsp:style>
    </dsp:sp>
    <dsp:sp modelId="{E1C77E74-AE8F-4DD2-882A-7A37E0AA69E7}">
      <dsp:nvSpPr>
        <dsp:cNvPr id="0" name=""/>
        <dsp:cNvSpPr/>
      </dsp:nvSpPr>
      <dsp:spPr>
        <a:xfrm>
          <a:off x="873141" y="653598"/>
          <a:ext cx="4349716" cy="4349716"/>
        </a:xfrm>
        <a:prstGeom prst="blockArc">
          <a:avLst>
            <a:gd name="adj1" fmla="val 3240000"/>
            <a:gd name="adj2" fmla="val 7560000"/>
            <a:gd name="adj3" fmla="val 4642"/>
          </a:avLst>
        </a:prstGeom>
        <a:solidFill>
          <a:schemeClr val="accent1">
            <a:tint val="60000"/>
            <a:hueOff val="0"/>
            <a:satOff val="0"/>
            <a:lumOff val="0"/>
            <a:alphaOff val="0"/>
          </a:schemeClr>
        </a:solidFill>
        <a:ln>
          <a:solidFill>
            <a:schemeClr val="tx1"/>
          </a:solidFill>
        </a:ln>
        <a:effectLst/>
      </dsp:spPr>
      <dsp:style>
        <a:lnRef idx="0">
          <a:scrgbClr r="0" g="0" b="0"/>
        </a:lnRef>
        <a:fillRef idx="1">
          <a:scrgbClr r="0" g="0" b="0"/>
        </a:fillRef>
        <a:effectRef idx="0">
          <a:scrgbClr r="0" g="0" b="0"/>
        </a:effectRef>
        <a:fontRef idx="minor">
          <a:schemeClr val="lt1"/>
        </a:fontRef>
      </dsp:style>
    </dsp:sp>
    <dsp:sp modelId="{297942CA-5754-4F0A-80B1-21967BBA2F23}">
      <dsp:nvSpPr>
        <dsp:cNvPr id="0" name=""/>
        <dsp:cNvSpPr/>
      </dsp:nvSpPr>
      <dsp:spPr>
        <a:xfrm>
          <a:off x="873141" y="653598"/>
          <a:ext cx="4349716" cy="4349716"/>
        </a:xfrm>
        <a:prstGeom prst="blockArc">
          <a:avLst>
            <a:gd name="adj1" fmla="val 20520000"/>
            <a:gd name="adj2" fmla="val 3240000"/>
            <a:gd name="adj3" fmla="val 4642"/>
          </a:avLst>
        </a:prstGeom>
        <a:solidFill>
          <a:schemeClr val="accent1">
            <a:tint val="60000"/>
            <a:hueOff val="0"/>
            <a:satOff val="0"/>
            <a:lumOff val="0"/>
            <a:alphaOff val="0"/>
          </a:schemeClr>
        </a:solidFill>
        <a:ln>
          <a:solidFill>
            <a:schemeClr val="tx1"/>
          </a:solidFill>
        </a:ln>
        <a:effectLst/>
      </dsp:spPr>
      <dsp:style>
        <a:lnRef idx="0">
          <a:scrgbClr r="0" g="0" b="0"/>
        </a:lnRef>
        <a:fillRef idx="1">
          <a:scrgbClr r="0" g="0" b="0"/>
        </a:fillRef>
        <a:effectRef idx="0">
          <a:scrgbClr r="0" g="0" b="0"/>
        </a:effectRef>
        <a:fontRef idx="minor">
          <a:schemeClr val="lt1"/>
        </a:fontRef>
      </dsp:style>
    </dsp:sp>
    <dsp:sp modelId="{8FDD2F90-95CA-412F-9939-76009F212071}">
      <dsp:nvSpPr>
        <dsp:cNvPr id="0" name=""/>
        <dsp:cNvSpPr/>
      </dsp:nvSpPr>
      <dsp:spPr>
        <a:xfrm>
          <a:off x="926425" y="459079"/>
          <a:ext cx="4349716" cy="4349716"/>
        </a:xfrm>
        <a:prstGeom prst="blockArc">
          <a:avLst>
            <a:gd name="adj1" fmla="val 16200000"/>
            <a:gd name="adj2" fmla="val 20520000"/>
            <a:gd name="adj3" fmla="val 4642"/>
          </a:avLst>
        </a:prstGeom>
        <a:solidFill>
          <a:schemeClr val="accent1">
            <a:lumMod val="60000"/>
            <a:lumOff val="40000"/>
          </a:schemeClr>
        </a:solidFill>
        <a:ln>
          <a:solidFill>
            <a:schemeClr val="tx1"/>
          </a:solid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satMod val="300000"/>
            </a:schemeClr>
          </a:contourClr>
        </a:sp3d>
      </dsp:spPr>
      <dsp:style>
        <a:lnRef idx="0">
          <a:schemeClr val="accent5"/>
        </a:lnRef>
        <a:fillRef idx="3">
          <a:schemeClr val="accent5"/>
        </a:fillRef>
        <a:effectRef idx="3">
          <a:schemeClr val="accent5"/>
        </a:effectRef>
        <a:fontRef idx="minor">
          <a:schemeClr val="lt1"/>
        </a:fontRef>
      </dsp:style>
    </dsp:sp>
    <dsp:sp modelId="{34D9DE93-2F3E-4A6B-9C17-5EE72C5B664B}">
      <dsp:nvSpPr>
        <dsp:cNvPr id="0" name=""/>
        <dsp:cNvSpPr/>
      </dsp:nvSpPr>
      <dsp:spPr>
        <a:xfrm>
          <a:off x="2046386" y="1826843"/>
          <a:ext cx="2003226" cy="2003226"/>
        </a:xfrm>
        <a:prstGeom prst="ellipse">
          <a:avLst/>
        </a:prstGeom>
        <a:solidFill>
          <a:schemeClr val="accent1">
            <a:lumMod val="60000"/>
            <a:lumOff val="40000"/>
          </a:schemeClr>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5">
              <a:satMod val="30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ar-OM" sz="3600" b="1" kern="1200" dirty="0" smtClean="0">
              <a:solidFill>
                <a:schemeClr val="tx1"/>
              </a:solidFill>
              <a:latin typeface="Sakkal Majalla" pitchFamily="2" charset="-78"/>
              <a:cs typeface="Sakkal Majalla" pitchFamily="2" charset="-78"/>
            </a:rPr>
            <a:t>عناصر الموضوع</a:t>
          </a:r>
          <a:endParaRPr lang="en-US" sz="3600" b="1" kern="1200" dirty="0">
            <a:solidFill>
              <a:schemeClr val="tx1"/>
            </a:solidFill>
            <a:latin typeface="Sakkal Majalla" pitchFamily="2" charset="-78"/>
            <a:cs typeface="Sakkal Majalla" pitchFamily="2" charset="-78"/>
          </a:endParaRPr>
        </a:p>
      </dsp:txBody>
      <dsp:txXfrm>
        <a:off x="2046386" y="1826843"/>
        <a:ext cx="2003226" cy="2003226"/>
      </dsp:txXfrm>
    </dsp:sp>
    <dsp:sp modelId="{D8B8694F-951A-4BBF-8904-AD8C3100C2FC}">
      <dsp:nvSpPr>
        <dsp:cNvPr id="0" name=""/>
        <dsp:cNvSpPr/>
      </dsp:nvSpPr>
      <dsp:spPr>
        <a:xfrm>
          <a:off x="2265112" y="2950"/>
          <a:ext cx="1565775" cy="1402258"/>
        </a:xfrm>
        <a:prstGeom prst="ellipse">
          <a:avLst/>
        </a:prstGeom>
        <a:solidFill>
          <a:schemeClr val="accent1">
            <a:lumMod val="75000"/>
          </a:schemeClr>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satMod val="30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OM" sz="1800" b="1" kern="1200" dirty="0" smtClean="0">
              <a:latin typeface="Sakkal Majalla" pitchFamily="2" charset="-78"/>
              <a:cs typeface="Sakkal Majalla" pitchFamily="2" charset="-78"/>
            </a:rPr>
            <a:t>مفهوم ريادة الأعمال</a:t>
          </a:r>
          <a:endParaRPr lang="en-US" sz="1800" b="1" kern="1200" dirty="0">
            <a:latin typeface="Sakkal Majalla" pitchFamily="2" charset="-78"/>
            <a:cs typeface="Sakkal Majalla" pitchFamily="2" charset="-78"/>
          </a:endParaRPr>
        </a:p>
      </dsp:txBody>
      <dsp:txXfrm>
        <a:off x="2265112" y="2950"/>
        <a:ext cx="1565775" cy="1402258"/>
      </dsp:txXfrm>
    </dsp:sp>
    <dsp:sp modelId="{24795FC2-3A8C-4B4F-837E-E639BCEFFEAB}">
      <dsp:nvSpPr>
        <dsp:cNvPr id="0" name=""/>
        <dsp:cNvSpPr/>
      </dsp:nvSpPr>
      <dsp:spPr>
        <a:xfrm>
          <a:off x="4367273" y="1470859"/>
          <a:ext cx="1402258" cy="1402258"/>
        </a:xfrm>
        <a:prstGeom prst="ellipse">
          <a:avLst/>
        </a:prstGeom>
        <a:solidFill>
          <a:schemeClr val="accent1">
            <a:lumMod val="75000"/>
          </a:schemeClr>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satMod val="30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OM" sz="1800" b="1" kern="1200" dirty="0" smtClean="0">
              <a:latin typeface="Sakkal Majalla" pitchFamily="2" charset="-78"/>
              <a:cs typeface="Sakkal Majalla" pitchFamily="2" charset="-78"/>
            </a:rPr>
            <a:t>دور مؤسسات المجتمع المدني في تعزيز ريادة الأعمال</a:t>
          </a:r>
          <a:endParaRPr lang="en-US" sz="1800" b="1" kern="1200" dirty="0">
            <a:latin typeface="Sakkal Majalla" pitchFamily="2" charset="-78"/>
            <a:cs typeface="Sakkal Majalla" pitchFamily="2" charset="-78"/>
          </a:endParaRPr>
        </a:p>
      </dsp:txBody>
      <dsp:txXfrm>
        <a:off x="4367273" y="1470859"/>
        <a:ext cx="1402258" cy="1402258"/>
      </dsp:txXfrm>
    </dsp:sp>
    <dsp:sp modelId="{5FA6E628-A181-41C8-A5B7-FB7092712E32}">
      <dsp:nvSpPr>
        <dsp:cNvPr id="0" name=""/>
        <dsp:cNvSpPr/>
      </dsp:nvSpPr>
      <dsp:spPr>
        <a:xfrm>
          <a:off x="3595548" y="3845984"/>
          <a:ext cx="1402258" cy="1402258"/>
        </a:xfrm>
        <a:prstGeom prst="ellipse">
          <a:avLst/>
        </a:prstGeom>
        <a:solidFill>
          <a:schemeClr val="accent1">
            <a:lumMod val="75000"/>
          </a:schemeClr>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satMod val="30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OM" sz="1800" b="1" kern="1200" dirty="0" smtClean="0">
              <a:latin typeface="Sakkal Majalla" pitchFamily="2" charset="-78"/>
              <a:cs typeface="Sakkal Majalla" pitchFamily="2" charset="-78"/>
            </a:rPr>
            <a:t>ريادة الأعمال في سلطنة عمان</a:t>
          </a:r>
          <a:endParaRPr lang="en-US" sz="1800" b="1" kern="1200" dirty="0">
            <a:latin typeface="Sakkal Majalla" pitchFamily="2" charset="-78"/>
            <a:cs typeface="Sakkal Majalla" pitchFamily="2" charset="-78"/>
          </a:endParaRPr>
        </a:p>
      </dsp:txBody>
      <dsp:txXfrm>
        <a:off x="3595548" y="3845984"/>
        <a:ext cx="1402258" cy="1402258"/>
      </dsp:txXfrm>
    </dsp:sp>
    <dsp:sp modelId="{59A4872F-6399-441B-BCD7-9FE80717C262}">
      <dsp:nvSpPr>
        <dsp:cNvPr id="0" name=""/>
        <dsp:cNvSpPr/>
      </dsp:nvSpPr>
      <dsp:spPr>
        <a:xfrm>
          <a:off x="1098193" y="3845984"/>
          <a:ext cx="1402258" cy="1402258"/>
        </a:xfrm>
        <a:prstGeom prst="ellipse">
          <a:avLst/>
        </a:prstGeom>
        <a:solidFill>
          <a:schemeClr val="accent1">
            <a:lumMod val="75000"/>
          </a:schemeClr>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satMod val="30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OM" sz="1800" b="1" kern="1200" dirty="0" smtClean="0">
              <a:latin typeface="Sakkal Majalla" pitchFamily="2" charset="-78"/>
              <a:cs typeface="Sakkal Majalla" pitchFamily="2" charset="-78"/>
            </a:rPr>
            <a:t>نماذج لمشروعات ريادية في السلطنة</a:t>
          </a:r>
          <a:endParaRPr lang="en-US" sz="1800" b="1" kern="1200" dirty="0">
            <a:latin typeface="Sakkal Majalla" pitchFamily="2" charset="-78"/>
            <a:cs typeface="Sakkal Majalla" pitchFamily="2" charset="-78"/>
          </a:endParaRPr>
        </a:p>
      </dsp:txBody>
      <dsp:txXfrm>
        <a:off x="1098193" y="3845984"/>
        <a:ext cx="1402258" cy="1402258"/>
      </dsp:txXfrm>
    </dsp:sp>
    <dsp:sp modelId="{CBD07C90-D8BC-4849-B46B-42778398D8D6}">
      <dsp:nvSpPr>
        <dsp:cNvPr id="0" name=""/>
        <dsp:cNvSpPr/>
      </dsp:nvSpPr>
      <dsp:spPr>
        <a:xfrm>
          <a:off x="326468" y="1470859"/>
          <a:ext cx="1402258" cy="1402258"/>
        </a:xfrm>
        <a:prstGeom prst="ellipse">
          <a:avLst/>
        </a:prstGeom>
        <a:solidFill>
          <a:schemeClr val="accent1">
            <a:lumMod val="75000"/>
          </a:schemeClr>
        </a:solidFill>
        <a:ln>
          <a:noFill/>
        </a:ln>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accent3">
              <a:satMod val="30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ar-OM" sz="1800" b="1" kern="1200" dirty="0" smtClean="0">
              <a:latin typeface="Sakkal Majalla" pitchFamily="2" charset="-78"/>
              <a:cs typeface="Sakkal Majalla" pitchFamily="2" charset="-78"/>
            </a:rPr>
            <a:t>التوصيات</a:t>
          </a:r>
          <a:endParaRPr lang="en-US" sz="1800" b="1" kern="1200" dirty="0">
            <a:latin typeface="Sakkal Majalla" pitchFamily="2" charset="-78"/>
            <a:cs typeface="Sakkal Majalla" pitchFamily="2" charset="-78"/>
          </a:endParaRPr>
        </a:p>
      </dsp:txBody>
      <dsp:txXfrm>
        <a:off x="326468" y="1470859"/>
        <a:ext cx="1402258" cy="1402258"/>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4454DE0-AD3F-4B9D-87A7-DA9CA357E0C1}">
      <dsp:nvSpPr>
        <dsp:cNvPr id="0" name=""/>
        <dsp:cNvSpPr/>
      </dsp:nvSpPr>
      <dsp:spPr>
        <a:xfrm>
          <a:off x="1231645" y="589655"/>
          <a:ext cx="3942295" cy="3942295"/>
        </a:xfrm>
        <a:prstGeom prst="blockArc">
          <a:avLst>
            <a:gd name="adj1" fmla="val 11880000"/>
            <a:gd name="adj2" fmla="val 16200000"/>
            <a:gd name="adj3" fmla="val 4638"/>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831C34C0-658C-4595-9031-652A9070DCDC}">
      <dsp:nvSpPr>
        <dsp:cNvPr id="0" name=""/>
        <dsp:cNvSpPr/>
      </dsp:nvSpPr>
      <dsp:spPr>
        <a:xfrm>
          <a:off x="1231645" y="589655"/>
          <a:ext cx="3942295" cy="3942295"/>
        </a:xfrm>
        <a:prstGeom prst="blockArc">
          <a:avLst>
            <a:gd name="adj1" fmla="val 7560000"/>
            <a:gd name="adj2" fmla="val 11880000"/>
            <a:gd name="adj3" fmla="val 4638"/>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04C2A8A3-42D2-4302-8B77-7B9A89750C65}">
      <dsp:nvSpPr>
        <dsp:cNvPr id="0" name=""/>
        <dsp:cNvSpPr/>
      </dsp:nvSpPr>
      <dsp:spPr>
        <a:xfrm>
          <a:off x="1231645" y="589655"/>
          <a:ext cx="3942295" cy="3942295"/>
        </a:xfrm>
        <a:prstGeom prst="blockArc">
          <a:avLst>
            <a:gd name="adj1" fmla="val 3240000"/>
            <a:gd name="adj2" fmla="val 7560000"/>
            <a:gd name="adj3" fmla="val 4638"/>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9068DEB-E046-4930-81E8-3528E5D5C108}">
      <dsp:nvSpPr>
        <dsp:cNvPr id="0" name=""/>
        <dsp:cNvSpPr/>
      </dsp:nvSpPr>
      <dsp:spPr>
        <a:xfrm>
          <a:off x="1231645" y="589655"/>
          <a:ext cx="3942295" cy="3942295"/>
        </a:xfrm>
        <a:prstGeom prst="blockArc">
          <a:avLst>
            <a:gd name="adj1" fmla="val 20520000"/>
            <a:gd name="adj2" fmla="val 3240000"/>
            <a:gd name="adj3" fmla="val 4638"/>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6F67C5C-35F7-4420-B732-53252B7E087F}">
      <dsp:nvSpPr>
        <dsp:cNvPr id="0" name=""/>
        <dsp:cNvSpPr/>
      </dsp:nvSpPr>
      <dsp:spPr>
        <a:xfrm>
          <a:off x="1231645" y="589655"/>
          <a:ext cx="3942295" cy="3942295"/>
        </a:xfrm>
        <a:prstGeom prst="blockArc">
          <a:avLst>
            <a:gd name="adj1" fmla="val 16200000"/>
            <a:gd name="adj2" fmla="val 20520000"/>
            <a:gd name="adj3" fmla="val 4638"/>
          </a:avLst>
        </a:prstGeom>
        <a:solidFill>
          <a:schemeClr val="accent1">
            <a:tint val="60000"/>
            <a:hueOff val="0"/>
            <a:satOff val="0"/>
            <a:lumOff val="0"/>
            <a:alphaOff val="0"/>
          </a:schemeClr>
        </a:solidFill>
        <a:ln>
          <a:noFill/>
        </a:ln>
        <a:effectLst>
          <a:outerShdw blurRad="50800" dist="381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592933E3-884F-41BB-9C26-75DA5C366EBE}">
      <dsp:nvSpPr>
        <dsp:cNvPr id="0" name=""/>
        <dsp:cNvSpPr/>
      </dsp:nvSpPr>
      <dsp:spPr>
        <a:xfrm>
          <a:off x="2295752" y="1653762"/>
          <a:ext cx="1814081" cy="1814081"/>
        </a:xfrm>
        <a:prstGeom prst="ellipse">
          <a:avLst/>
        </a:prstGeom>
        <a:solidFill>
          <a:schemeClr val="lt1">
            <a:hueOff val="0"/>
            <a:satOff val="0"/>
            <a:lumOff val="0"/>
            <a:alphaOff val="0"/>
          </a:schemeClr>
        </a:solidFill>
        <a:ln>
          <a:noFill/>
        </a:ln>
        <a:effectLst>
          <a:outerShdw blurRad="50800" dist="381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ar-OM" sz="3600" b="1" kern="1200" dirty="0" smtClean="0">
              <a:latin typeface="Sakkal Majalla" pitchFamily="2" charset="-78"/>
              <a:cs typeface="Sakkal Majalla" pitchFamily="2" charset="-78"/>
            </a:rPr>
            <a:t>المشروع الريادي</a:t>
          </a:r>
          <a:endParaRPr lang="en-US" sz="3600" b="1" kern="1200" dirty="0">
            <a:latin typeface="Sakkal Majalla" pitchFamily="2" charset="-78"/>
            <a:cs typeface="Sakkal Majalla" pitchFamily="2" charset="-78"/>
          </a:endParaRPr>
        </a:p>
      </dsp:txBody>
      <dsp:txXfrm>
        <a:off x="2295752" y="1653762"/>
        <a:ext cx="1814081" cy="1814081"/>
      </dsp:txXfrm>
    </dsp:sp>
    <dsp:sp modelId="{6E1B63F5-0DCE-492C-8A73-C25E091443D0}">
      <dsp:nvSpPr>
        <dsp:cNvPr id="0" name=""/>
        <dsp:cNvSpPr/>
      </dsp:nvSpPr>
      <dsp:spPr>
        <a:xfrm>
          <a:off x="2567864" y="441"/>
          <a:ext cx="1269857" cy="1269857"/>
        </a:xfrm>
        <a:prstGeom prst="ellipse">
          <a:avLst/>
        </a:prstGeom>
        <a:solidFill>
          <a:schemeClr val="lt1">
            <a:hueOff val="0"/>
            <a:satOff val="0"/>
            <a:lumOff val="0"/>
            <a:alphaOff val="0"/>
          </a:schemeClr>
        </a:solidFill>
        <a:ln>
          <a:noFill/>
        </a:ln>
        <a:effectLst>
          <a:outerShdw blurRad="50800" dist="381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ar-OM" sz="2500" b="1" kern="1200" dirty="0" smtClean="0">
              <a:latin typeface="Sakkal Majalla" pitchFamily="2" charset="-78"/>
              <a:cs typeface="Sakkal Majalla" pitchFamily="2" charset="-78"/>
            </a:rPr>
            <a:t>المخاطرة</a:t>
          </a:r>
          <a:endParaRPr lang="en-US" sz="2500" b="1" kern="1200" dirty="0">
            <a:latin typeface="Sakkal Majalla" pitchFamily="2" charset="-78"/>
            <a:cs typeface="Sakkal Majalla" pitchFamily="2" charset="-78"/>
          </a:endParaRPr>
        </a:p>
      </dsp:txBody>
      <dsp:txXfrm>
        <a:off x="2567864" y="441"/>
        <a:ext cx="1269857" cy="1269857"/>
      </dsp:txXfrm>
    </dsp:sp>
    <dsp:sp modelId="{976AF296-E76E-48BE-88AC-4EE8928D6BA1}">
      <dsp:nvSpPr>
        <dsp:cNvPr id="0" name=""/>
        <dsp:cNvSpPr/>
      </dsp:nvSpPr>
      <dsp:spPr>
        <a:xfrm>
          <a:off x="4399059" y="1330883"/>
          <a:ext cx="1269857" cy="1269857"/>
        </a:xfrm>
        <a:prstGeom prst="ellipse">
          <a:avLst/>
        </a:prstGeom>
        <a:solidFill>
          <a:schemeClr val="lt1">
            <a:hueOff val="0"/>
            <a:satOff val="0"/>
            <a:lumOff val="0"/>
            <a:alphaOff val="0"/>
          </a:schemeClr>
        </a:solidFill>
        <a:ln>
          <a:noFill/>
        </a:ln>
        <a:effectLst>
          <a:outerShdw blurRad="50800" dist="381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ar-OM" sz="2500" b="1" kern="1200" dirty="0" smtClean="0">
              <a:latin typeface="Sakkal Majalla" pitchFamily="2" charset="-78"/>
              <a:cs typeface="Sakkal Majalla" pitchFamily="2" charset="-78"/>
            </a:rPr>
            <a:t>الابتكار</a:t>
          </a:r>
          <a:endParaRPr lang="en-US" sz="2500" b="1" kern="1200" dirty="0">
            <a:latin typeface="Sakkal Majalla" pitchFamily="2" charset="-78"/>
            <a:cs typeface="Sakkal Majalla" pitchFamily="2" charset="-78"/>
          </a:endParaRPr>
        </a:p>
      </dsp:txBody>
      <dsp:txXfrm>
        <a:off x="4399059" y="1330883"/>
        <a:ext cx="1269857" cy="1269857"/>
      </dsp:txXfrm>
    </dsp:sp>
    <dsp:sp modelId="{768565F3-BF74-4E8F-B62D-73143D03B04C}">
      <dsp:nvSpPr>
        <dsp:cNvPr id="0" name=""/>
        <dsp:cNvSpPr/>
      </dsp:nvSpPr>
      <dsp:spPr>
        <a:xfrm>
          <a:off x="3699605" y="3483582"/>
          <a:ext cx="1269857" cy="1269857"/>
        </a:xfrm>
        <a:prstGeom prst="ellipse">
          <a:avLst/>
        </a:prstGeom>
        <a:solidFill>
          <a:schemeClr val="lt1">
            <a:hueOff val="0"/>
            <a:satOff val="0"/>
            <a:lumOff val="0"/>
            <a:alphaOff val="0"/>
          </a:schemeClr>
        </a:solidFill>
        <a:ln>
          <a:noFill/>
        </a:ln>
        <a:effectLst>
          <a:outerShdw blurRad="50800" dist="381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ar-OM" sz="2500" b="1" kern="1200" dirty="0" smtClean="0">
              <a:latin typeface="Sakkal Majalla" pitchFamily="2" charset="-78"/>
              <a:cs typeface="Sakkal Majalla" pitchFamily="2" charset="-78"/>
            </a:rPr>
            <a:t>المبادأة</a:t>
          </a:r>
          <a:endParaRPr lang="en-US" sz="2500" b="1" kern="1200" dirty="0">
            <a:latin typeface="Sakkal Majalla" pitchFamily="2" charset="-78"/>
            <a:cs typeface="Sakkal Majalla" pitchFamily="2" charset="-78"/>
          </a:endParaRPr>
        </a:p>
      </dsp:txBody>
      <dsp:txXfrm>
        <a:off x="3699605" y="3483582"/>
        <a:ext cx="1269857" cy="1269857"/>
      </dsp:txXfrm>
    </dsp:sp>
    <dsp:sp modelId="{D9620C6A-228B-482A-B07E-EA5458C02D91}">
      <dsp:nvSpPr>
        <dsp:cNvPr id="0" name=""/>
        <dsp:cNvSpPr/>
      </dsp:nvSpPr>
      <dsp:spPr>
        <a:xfrm>
          <a:off x="1436123" y="3483582"/>
          <a:ext cx="1269857" cy="1269857"/>
        </a:xfrm>
        <a:prstGeom prst="ellipse">
          <a:avLst/>
        </a:prstGeom>
        <a:solidFill>
          <a:schemeClr val="lt1">
            <a:hueOff val="0"/>
            <a:satOff val="0"/>
            <a:lumOff val="0"/>
            <a:alphaOff val="0"/>
          </a:schemeClr>
        </a:solidFill>
        <a:ln>
          <a:noFill/>
        </a:ln>
        <a:effectLst>
          <a:outerShdw blurRad="50800" dist="381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ar-OM" sz="2500" b="1" kern="1200" dirty="0" smtClean="0">
              <a:latin typeface="Sakkal Majalla" pitchFamily="2" charset="-78"/>
              <a:cs typeface="Sakkal Majalla" pitchFamily="2" charset="-78"/>
            </a:rPr>
            <a:t>التفرد</a:t>
          </a:r>
          <a:endParaRPr lang="en-US" sz="2500" b="1" kern="1200" dirty="0">
            <a:latin typeface="Sakkal Majalla" pitchFamily="2" charset="-78"/>
            <a:cs typeface="Sakkal Majalla" pitchFamily="2" charset="-78"/>
          </a:endParaRPr>
        </a:p>
      </dsp:txBody>
      <dsp:txXfrm>
        <a:off x="1436123" y="3483582"/>
        <a:ext cx="1269857" cy="1269857"/>
      </dsp:txXfrm>
    </dsp:sp>
    <dsp:sp modelId="{237EEC2B-B5D5-442B-A9A4-DCF399918722}">
      <dsp:nvSpPr>
        <dsp:cNvPr id="0" name=""/>
        <dsp:cNvSpPr/>
      </dsp:nvSpPr>
      <dsp:spPr>
        <a:xfrm>
          <a:off x="736668" y="1330883"/>
          <a:ext cx="1269857" cy="1269857"/>
        </a:xfrm>
        <a:prstGeom prst="ellipse">
          <a:avLst/>
        </a:prstGeom>
        <a:solidFill>
          <a:schemeClr val="lt1">
            <a:hueOff val="0"/>
            <a:satOff val="0"/>
            <a:lumOff val="0"/>
            <a:alphaOff val="0"/>
          </a:schemeClr>
        </a:solidFill>
        <a:ln>
          <a:noFill/>
        </a:ln>
        <a:effectLst>
          <a:outerShdw blurRad="50800" dist="381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31750" tIns="31750" rIns="31750" bIns="31750" numCol="1" spcCol="1270" anchor="ctr" anchorCtr="0">
          <a:noAutofit/>
        </a:bodyPr>
        <a:lstStyle/>
        <a:p>
          <a:pPr lvl="0" algn="ctr" defTabSz="1111250">
            <a:lnSpc>
              <a:spcPct val="90000"/>
            </a:lnSpc>
            <a:spcBef>
              <a:spcPct val="0"/>
            </a:spcBef>
            <a:spcAft>
              <a:spcPct val="35000"/>
            </a:spcAft>
          </a:pPr>
          <a:r>
            <a:rPr lang="ar-OM" sz="2500" b="1" kern="1200" dirty="0" smtClean="0">
              <a:latin typeface="Sakkal Majalla" pitchFamily="2" charset="-78"/>
              <a:cs typeface="Sakkal Majalla" pitchFamily="2" charset="-78"/>
            </a:rPr>
            <a:t>شمولية الرؤية</a:t>
          </a:r>
          <a:endParaRPr lang="en-US" sz="2500" b="1" kern="1200" dirty="0">
            <a:latin typeface="Sakkal Majalla" pitchFamily="2" charset="-78"/>
            <a:cs typeface="Sakkal Majalla" pitchFamily="2" charset="-78"/>
          </a:endParaRPr>
        </a:p>
      </dsp:txBody>
      <dsp:txXfrm>
        <a:off x="736668" y="1330883"/>
        <a:ext cx="1269857" cy="1269857"/>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4CB40E4-7F58-4B32-8ABD-C6041881A25E}" type="datetimeFigureOut">
              <a:rPr lang="en-US" smtClean="0"/>
              <a:pPr/>
              <a:t>9/24/2014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742FB9-9E71-4786-AC8C-7807663D2F2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0742FB9-9E71-4786-AC8C-7807663D2F2A}"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FF76EA3-857F-4A86-81D9-E3C34431AF23}" type="datetimeFigureOut">
              <a:rPr lang="en-US" smtClean="0"/>
              <a:pPr/>
              <a:t>9/24/2014</a:t>
            </a:fld>
            <a:endParaRPr lang="en-US"/>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US"/>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7D93731-EAD3-437B-B930-E1484DE5FFE9}" type="slidenum">
              <a:rPr lang="en-US" smtClean="0"/>
              <a:pPr/>
              <a:t>‹#›</a:t>
            </a:fld>
            <a:endParaRPr lang="en-US"/>
          </a:p>
        </p:txBody>
      </p:sp>
    </p:spTree>
  </p:cSld>
  <p:clrMapOvr>
    <a:masterClrMapping/>
  </p:clrMapOvr>
  <p:transition spd="slow">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7D93731-EAD3-437B-B930-E1484DE5FFE9}" type="slidenum">
              <a:rPr lang="en-US" smtClean="0"/>
              <a:pPr/>
              <a:t>‹#›</a:t>
            </a:fld>
            <a:endParaRPr lang="en-US"/>
          </a:p>
        </p:txBody>
      </p:sp>
    </p:spTree>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7D93731-EAD3-437B-B930-E1484DE5FFE9}" type="slidenum">
              <a:rPr lang="en-US" smtClean="0"/>
              <a:pPr/>
              <a:t>‹#›</a:t>
            </a:fld>
            <a:endParaRPr lang="en-US"/>
          </a:p>
        </p:txBody>
      </p:sp>
    </p:spTree>
  </p:cSld>
  <p:clrMapOvr>
    <a:masterClrMapping/>
  </p:clrMapOvr>
  <p:transition spd="slow">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7D93731-EAD3-437B-B930-E1484DE5FFE9}" type="slidenum">
              <a:rPr lang="en-US" smtClean="0"/>
              <a:pPr/>
              <a:t>‹#›</a:t>
            </a:fld>
            <a:endParaRPr lang="en-US"/>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D7D93731-EAD3-437B-B930-E1484DE5FFE9}" type="slidenum">
              <a:rPr lang="en-US" smtClean="0"/>
              <a:pPr/>
              <a:t>‹#›</a:t>
            </a:fld>
            <a:endParaRPr lang="en-US"/>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7D93731-EAD3-437B-B930-E1484DE5FFE9}" type="slidenum">
              <a:rPr lang="en-US" smtClean="0"/>
              <a:pPr/>
              <a:t>‹#›</a:t>
            </a:fld>
            <a:endParaRPr lang="en-US"/>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D7D93731-EAD3-437B-B930-E1484DE5FFE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slow">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D7D93731-EAD3-437B-B930-E1484DE5FFE9}" type="slidenum">
              <a:rPr lang="en-US" smtClean="0"/>
              <a:pPr/>
              <a:t>‹#›</a:t>
            </a:fld>
            <a:endParaRPr lang="en-US"/>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FF76EA3-857F-4A86-81D9-E3C34431AF23}" type="datetimeFigureOut">
              <a:rPr lang="en-US" smtClean="0"/>
              <a:pPr/>
              <a:t>9/24/2014</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D7D93731-EAD3-437B-B930-E1484DE5FFE9}" type="slidenum">
              <a:rPr lang="en-US" smtClean="0"/>
              <a:pPr/>
              <a:t>‹#›</a:t>
            </a:fld>
            <a:endParaRPr lang="en-US"/>
          </a:p>
        </p:txBody>
      </p:sp>
    </p:spTree>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FF76EA3-857F-4A86-81D9-E3C34431AF23}" type="datetimeFigureOut">
              <a:rPr lang="en-US" smtClean="0"/>
              <a:pPr/>
              <a:t>9/24/2014</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D7D93731-EAD3-437B-B930-E1484DE5FFE9}"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FF76EA3-857F-4A86-81D9-E3C34431AF23}" type="datetimeFigureOut">
              <a:rPr lang="en-US" smtClean="0"/>
              <a:pPr/>
              <a:t>9/24/2014</a:t>
            </a:fld>
            <a:endParaRPr lang="en-US"/>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US"/>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7D93731-EAD3-437B-B930-E1484DE5FFE9}" type="slidenum">
              <a:rPr lang="en-US" smtClean="0"/>
              <a:pPr/>
              <a:t>‹#›</a:t>
            </a:fld>
            <a:endParaRPr lang="en-US"/>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3" name="Freeform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6FF76EA3-857F-4A86-81D9-E3C34431AF23}" type="datetimeFigureOut">
              <a:rPr lang="en-US" smtClean="0"/>
              <a:pPr/>
              <a:t>9/24/2014</a:t>
            </a:fld>
            <a:endParaRPr lang="en-US"/>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US"/>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7D93731-EAD3-437B-B930-E1484DE5FFE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slow">
    <p:dissolve/>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14348" y="1142984"/>
            <a:ext cx="7772400" cy="1829761"/>
          </a:xfrm>
        </p:spPr>
        <p:txBody>
          <a:bodyPr/>
          <a:lstStyle/>
          <a:p>
            <a:pPr algn="ctr" rtl="1"/>
            <a:r>
              <a:rPr lang="ar-OM" dirty="0" smtClean="0">
                <a:effectLst/>
                <a:latin typeface="Sakkal Majalla" pitchFamily="2" charset="-78"/>
                <a:cs typeface="Sakkal Majalla" pitchFamily="2" charset="-78"/>
              </a:rPr>
              <a:t>دور مؤسسات المجتمع المدني في دعم ريادة  الأعمال ”ملامح من المجتمع العماني“</a:t>
            </a:r>
            <a:endParaRPr lang="en-US" dirty="0">
              <a:effectLst/>
              <a:latin typeface="Sakkal Majalla" pitchFamily="2" charset="-78"/>
              <a:cs typeface="Sakkal Majalla" pitchFamily="2" charset="-78"/>
            </a:endParaRPr>
          </a:p>
        </p:txBody>
      </p:sp>
      <p:sp>
        <p:nvSpPr>
          <p:cNvPr id="3" name="Subtitle 2"/>
          <p:cNvSpPr>
            <a:spLocks noGrp="1"/>
          </p:cNvSpPr>
          <p:nvPr>
            <p:ph type="subTitle" idx="1"/>
          </p:nvPr>
        </p:nvSpPr>
        <p:spPr>
          <a:xfrm>
            <a:off x="714348" y="3429000"/>
            <a:ext cx="7772400" cy="1199704"/>
          </a:xfrm>
        </p:spPr>
        <p:txBody>
          <a:bodyPr>
            <a:normAutofit fontScale="92500" lnSpcReduction="20000"/>
          </a:bodyPr>
          <a:lstStyle/>
          <a:p>
            <a:pPr algn="ctr"/>
            <a:r>
              <a:rPr lang="ar-OM" b="1" dirty="0" smtClean="0">
                <a:solidFill>
                  <a:srgbClr val="A80000"/>
                </a:solidFill>
                <a:latin typeface="Sakkal Majalla" pitchFamily="2" charset="-78"/>
                <a:cs typeface="Sakkal Majalla" pitchFamily="2" charset="-78"/>
              </a:rPr>
              <a:t>إعداد: د.ريا بنت سالم بن سعيد المنذري</a:t>
            </a:r>
          </a:p>
          <a:p>
            <a:pPr algn="ctr"/>
            <a:r>
              <a:rPr lang="ar-OM" b="1" dirty="0" smtClean="0">
                <a:solidFill>
                  <a:srgbClr val="A80000"/>
                </a:solidFill>
                <a:latin typeface="Sakkal Majalla" pitchFamily="2" charset="-78"/>
                <a:cs typeface="Sakkal Majalla" pitchFamily="2" charset="-78"/>
              </a:rPr>
              <a:t>أستاذة مساعدة بكلية التربية- جامعة السلطان قابوس</a:t>
            </a:r>
          </a:p>
          <a:p>
            <a:pPr algn="ctr"/>
            <a:r>
              <a:rPr lang="ar-OM" b="1" dirty="0" smtClean="0">
                <a:solidFill>
                  <a:srgbClr val="A80000"/>
                </a:solidFill>
                <a:latin typeface="Sakkal Majalla" pitchFamily="2" charset="-78"/>
                <a:cs typeface="Sakkal Majalla" pitchFamily="2" charset="-78"/>
              </a:rPr>
              <a:t>نائبة رئيس اللجنة الوطنية للشباب</a:t>
            </a:r>
            <a:endParaRPr lang="en-US" b="1" dirty="0">
              <a:solidFill>
                <a:srgbClr val="A80000"/>
              </a:solidFill>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ar-SA" b="1" dirty="0" smtClean="0">
                <a:solidFill>
                  <a:srgbClr val="A80000"/>
                </a:solidFill>
              </a:rPr>
              <a:t>شركة المدارات الرقمية</a:t>
            </a:r>
            <a:endParaRPr lang="ar-OM" b="1" dirty="0" smtClean="0">
              <a:solidFill>
                <a:srgbClr val="A80000"/>
              </a:solidFill>
            </a:endParaRPr>
          </a:p>
          <a:p>
            <a:pPr algn="r" rtl="1">
              <a:buNone/>
            </a:pPr>
            <a:endParaRPr lang="en-US" dirty="0">
              <a:solidFill>
                <a:srgbClr val="A80000"/>
              </a:solidFill>
            </a:endParaRPr>
          </a:p>
        </p:txBody>
      </p:sp>
      <p:sp>
        <p:nvSpPr>
          <p:cNvPr id="2" name="Title 1"/>
          <p:cNvSpPr>
            <a:spLocks noGrp="1"/>
          </p:cNvSpPr>
          <p:nvPr>
            <p:ph type="title"/>
          </p:nvPr>
        </p:nvSpPr>
        <p:spPr/>
        <p:txBody>
          <a:bodyPr/>
          <a:lstStyle/>
          <a:p>
            <a:pPr algn="ctr"/>
            <a:r>
              <a:rPr lang="ar-SA" dirty="0" smtClean="0">
                <a:effectLst/>
                <a:latin typeface="Sakkal Majalla" pitchFamily="2" charset="-78"/>
                <a:cs typeface="Sakkal Majalla" pitchFamily="2" charset="-78"/>
              </a:rPr>
              <a:t>نماذج لمشروعات ريادية من المجتمع العماني</a:t>
            </a:r>
            <a:endParaRPr lang="en-US" dirty="0">
              <a:effectLst/>
              <a:latin typeface="Sakkal Majalla" pitchFamily="2" charset="-78"/>
              <a:cs typeface="Sakkal Majalla" pitchFamily="2" charset="-78"/>
            </a:endParaRPr>
          </a:p>
        </p:txBody>
      </p:sp>
      <p:sp>
        <p:nvSpPr>
          <p:cNvPr id="4" name="Oval 3"/>
          <p:cNvSpPr/>
          <p:nvPr/>
        </p:nvSpPr>
        <p:spPr>
          <a:xfrm>
            <a:off x="1000100" y="2071678"/>
            <a:ext cx="7215238" cy="3857652"/>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rtl="1"/>
            <a:r>
              <a:rPr lang="ar-OM" sz="2000" b="1" dirty="0" smtClean="0">
                <a:latin typeface="Sakkal Majalla" pitchFamily="2" charset="-78"/>
                <a:cs typeface="Sakkal Majalla" pitchFamily="2" charset="-78"/>
              </a:rPr>
              <a:t> </a:t>
            </a:r>
            <a:r>
              <a:rPr lang="ar-SA" sz="2000" b="1" dirty="0" smtClean="0">
                <a:latin typeface="Sakkal Majalla" pitchFamily="2" charset="-78"/>
                <a:cs typeface="Sakkal Majalla" pitchFamily="2" charset="-78"/>
              </a:rPr>
              <a:t>المدارات </a:t>
            </a:r>
            <a:r>
              <a:rPr lang="ar-SA" sz="2000" b="1" dirty="0">
                <a:latin typeface="Sakkal Majalla" pitchFamily="2" charset="-78"/>
                <a:cs typeface="Sakkal Majalla" pitchFamily="2" charset="-78"/>
              </a:rPr>
              <a:t>الرقمية الشاملة –لصاحبيها ماجد الفزاري وعلي الأخزمي- شركة متخصصة في مجال إدارة المواقع والتصميم والبرمجيات بكافة أنواعها؛ حيث تسعى دائما لإرضاء عملائها بتجسيد آرائهم وتحويلها إلى لوحة فنية رائعة وجذابة من أجل الوصول إلى أهدافهم التجارية والتسويقية ونشرها في جميع أنحاء السلطنة والعالم العربي. ولأن العمل في مجال تصميم وتطوير مواقع الإنترنت وكذلك البرامج بشتى أنواعها يتطلب الابتكار والبعد عن التقليد؛ وضعت شركة المدارات الرقمية الشاملة سياستها المتميزة التي تجعلها متميزة عن غيرها بالسلطنة</a:t>
            </a:r>
            <a:r>
              <a:rPr lang="en-US" sz="2000" b="1" dirty="0">
                <a:latin typeface="Sakkal Majalla" pitchFamily="2" charset="-78"/>
                <a:cs typeface="Sakkal Majalla" pitchFamily="2" charset="-78"/>
              </a:rPr>
              <a:t>.</a:t>
            </a:r>
          </a:p>
          <a:p>
            <a:pPr algn="ctr"/>
            <a:endParaRPr lang="en-US" dirty="0"/>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r" rtl="1"/>
            <a:r>
              <a:rPr lang="ar-OM" b="1" dirty="0" smtClean="0">
                <a:solidFill>
                  <a:srgbClr val="A80000"/>
                </a:solidFill>
              </a:rPr>
              <a:t>مؤسسة التميّز</a:t>
            </a:r>
          </a:p>
          <a:p>
            <a:pPr algn="r" rtl="1">
              <a:buNone/>
            </a:pPr>
            <a:endParaRPr lang="en-US" dirty="0"/>
          </a:p>
        </p:txBody>
      </p:sp>
      <p:sp>
        <p:nvSpPr>
          <p:cNvPr id="3" name="Title 2"/>
          <p:cNvSpPr>
            <a:spLocks noGrp="1"/>
          </p:cNvSpPr>
          <p:nvPr>
            <p:ph type="title"/>
          </p:nvPr>
        </p:nvSpPr>
        <p:spPr/>
        <p:txBody>
          <a:bodyPr/>
          <a:lstStyle/>
          <a:p>
            <a:pPr algn="ctr"/>
            <a:r>
              <a:rPr lang="ar-SA" dirty="0" smtClean="0">
                <a:effectLst/>
                <a:latin typeface="Sakkal Majalla" pitchFamily="2" charset="-78"/>
                <a:cs typeface="Sakkal Majalla" pitchFamily="2" charset="-78"/>
              </a:rPr>
              <a:t>نماذج لمشروعات ريادية من المجتمع العماني</a:t>
            </a:r>
            <a:endParaRPr lang="en-US" dirty="0"/>
          </a:p>
        </p:txBody>
      </p:sp>
      <p:sp>
        <p:nvSpPr>
          <p:cNvPr id="4" name="Oval 3"/>
          <p:cNvSpPr/>
          <p:nvPr/>
        </p:nvSpPr>
        <p:spPr>
          <a:xfrm>
            <a:off x="857224" y="2214554"/>
            <a:ext cx="7572428" cy="4071966"/>
          </a:xfrm>
          <a:prstGeom prst="ellipse">
            <a:avLst/>
          </a:prstGeom>
        </p:spPr>
        <p:style>
          <a:lnRef idx="1">
            <a:schemeClr val="accent4"/>
          </a:lnRef>
          <a:fillRef idx="2">
            <a:schemeClr val="accent4"/>
          </a:fillRef>
          <a:effectRef idx="1">
            <a:schemeClr val="accent4"/>
          </a:effectRef>
          <a:fontRef idx="minor">
            <a:schemeClr val="dk1"/>
          </a:fontRef>
        </p:style>
        <p:txBody>
          <a:bodyPr rtlCol="0" anchor="ctr"/>
          <a:lstStyle/>
          <a:p>
            <a:pPr algn="ctr" rtl="1"/>
            <a:r>
              <a:rPr lang="ar-OM" sz="2000" b="1" dirty="0" smtClean="0">
                <a:latin typeface="Sakkal Majalla" pitchFamily="2" charset="-78"/>
                <a:cs typeface="Sakkal Majalla" pitchFamily="2" charset="-78"/>
              </a:rPr>
              <a:t>        </a:t>
            </a:r>
            <a:r>
              <a:rPr lang="ar-SA" sz="2000" b="1" dirty="0" smtClean="0">
                <a:latin typeface="Sakkal Majalla" pitchFamily="2" charset="-78"/>
                <a:cs typeface="Sakkal Majalla" pitchFamily="2" charset="-78"/>
              </a:rPr>
              <a:t>جاءت </a:t>
            </a:r>
            <a:r>
              <a:rPr lang="ar-SA" sz="2000" b="1" dirty="0">
                <a:latin typeface="Sakkal Majalla" pitchFamily="2" charset="-78"/>
                <a:cs typeface="Sakkal Majalla" pitchFamily="2" charset="-78"/>
              </a:rPr>
              <a:t>فكرة هذا المشرع منذ أن كان صاحبه </a:t>
            </a:r>
            <a:r>
              <a:rPr lang="ar-SA" sz="2000" b="1" dirty="0" err="1" smtClean="0">
                <a:solidFill>
                  <a:srgbClr val="A80000"/>
                </a:solidFill>
                <a:latin typeface="Sakkal Majalla" pitchFamily="2" charset="-78"/>
                <a:cs typeface="Sakkal Majalla" pitchFamily="2" charset="-78"/>
              </a:rPr>
              <a:t>عبدالصمد</a:t>
            </a:r>
            <a:r>
              <a:rPr lang="ar-SA" sz="2000" b="1" dirty="0" smtClean="0">
                <a:solidFill>
                  <a:srgbClr val="A80000"/>
                </a:solidFill>
                <a:latin typeface="Sakkal Majalla" pitchFamily="2" charset="-78"/>
                <a:cs typeface="Sakkal Majalla" pitchFamily="2" charset="-78"/>
              </a:rPr>
              <a:t> </a:t>
            </a:r>
            <a:endParaRPr lang="ar-OM" sz="2000" b="1" dirty="0" smtClean="0">
              <a:solidFill>
                <a:srgbClr val="A80000"/>
              </a:solidFill>
              <a:latin typeface="Sakkal Majalla" pitchFamily="2" charset="-78"/>
              <a:cs typeface="Sakkal Majalla" pitchFamily="2" charset="-78"/>
            </a:endParaRPr>
          </a:p>
          <a:p>
            <a:pPr algn="ctr" rtl="1"/>
            <a:r>
              <a:rPr lang="ar-SA" sz="2000" b="1" dirty="0" err="1" smtClean="0">
                <a:solidFill>
                  <a:srgbClr val="A80000"/>
                </a:solidFill>
                <a:latin typeface="Sakkal Majalla" pitchFamily="2" charset="-78"/>
                <a:cs typeface="Sakkal Majalla" pitchFamily="2" charset="-78"/>
              </a:rPr>
              <a:t>البلوشي</a:t>
            </a:r>
            <a:r>
              <a:rPr lang="ar-OM" sz="2000" b="1" dirty="0" smtClean="0">
                <a:solidFill>
                  <a:srgbClr val="A80000"/>
                </a:solidFill>
                <a:latin typeface="Sakkal Majalla" pitchFamily="2" charset="-78"/>
                <a:cs typeface="Sakkal Majalla" pitchFamily="2" charset="-78"/>
              </a:rPr>
              <a:t> </a:t>
            </a:r>
            <a:r>
              <a:rPr lang="ar-SA" sz="2000" b="1" dirty="0" smtClean="0">
                <a:latin typeface="Sakkal Majalla" pitchFamily="2" charset="-78"/>
                <a:cs typeface="Sakkal Majalla" pitchFamily="2" charset="-78"/>
              </a:rPr>
              <a:t>طالبا </a:t>
            </a:r>
            <a:r>
              <a:rPr lang="ar-SA" sz="2000" b="1" dirty="0">
                <a:latin typeface="Sakkal Majalla" pitchFamily="2" charset="-78"/>
                <a:cs typeface="Sakkal Majalla" pitchFamily="2" charset="-78"/>
              </a:rPr>
              <a:t>في الجامعة، حيث كان من الطلبة الفاعلين في الأنشطه الطلابية، ممن لديهم أيضا شغف كبير بالإهداء والهدايا، فقد كان يحرص على انتقائها جيدا في أثناء تنظيم الفعاليات المختلفة وسعى أيضا لمشاركة زملائه في الأنشطة الأخرى من خلال مساعدتهم في انتقاء الهدايا المناسبة وتصميمها،  ثم تطور </a:t>
            </a:r>
            <a:r>
              <a:rPr lang="ar-SA" sz="2000" b="1" dirty="0" smtClean="0">
                <a:latin typeface="Sakkal Majalla" pitchFamily="2" charset="-78"/>
                <a:cs typeface="Sakkal Majalla" pitchFamily="2" charset="-78"/>
              </a:rPr>
              <a:t>الموضوع، </a:t>
            </a:r>
            <a:r>
              <a:rPr lang="ar-SA" sz="2000" b="1" dirty="0">
                <a:latin typeface="Sakkal Majalla" pitchFamily="2" charset="-78"/>
                <a:cs typeface="Sakkal Majalla" pitchFamily="2" charset="-78"/>
              </a:rPr>
              <a:t>وبعدها صمم الهدايا للمدارس والجامعة بدون أي أستفادة مادية؛ فخطرت بذهنه فكرة هذا المشروع بعد أن اكتسب خبرة فيه، وقد دعمه أحد أصدقائه؛ حيث تشاركا معا في  مع بعض إنجاز هذا </a:t>
            </a:r>
            <a:r>
              <a:rPr lang="ar-SA" sz="2000" b="1" dirty="0" smtClean="0">
                <a:latin typeface="Sakkal Majalla" pitchFamily="2" charset="-78"/>
                <a:cs typeface="Sakkal Majalla" pitchFamily="2" charset="-78"/>
              </a:rPr>
              <a:t>المشروع</a:t>
            </a:r>
            <a:r>
              <a:rPr lang="ar-OM" sz="2000" b="1" dirty="0" smtClean="0">
                <a:latin typeface="Sakkal Majalla" pitchFamily="2" charset="-78"/>
                <a:cs typeface="Sakkal Majalla" pitchFamily="2" charset="-78"/>
              </a:rPr>
              <a:t>، كما</a:t>
            </a:r>
            <a:r>
              <a:rPr lang="ar-SA" sz="2000" b="1" dirty="0" smtClean="0">
                <a:latin typeface="Sakkal Majalla" pitchFamily="2" charset="-78"/>
                <a:cs typeface="Sakkal Majalla" pitchFamily="2" charset="-78"/>
              </a:rPr>
              <a:t> </a:t>
            </a:r>
            <a:r>
              <a:rPr lang="ar-SA" sz="2000" b="1" dirty="0">
                <a:latin typeface="Sakkal Majalla" pitchFamily="2" charset="-78"/>
                <a:cs typeface="Sakkal Majalla" pitchFamily="2" charset="-78"/>
              </a:rPr>
              <a:t>تعاون المجتمع المحلي أيضا معه بفاعلية من خلال الترحيب بفكرته والمساهمة في الترويج له.</a:t>
            </a:r>
            <a:endParaRPr lang="en-US" sz="2000" b="1" dirty="0">
              <a:latin typeface="Sakkal Majalla" pitchFamily="2" charset="-78"/>
              <a:cs typeface="Sakkal Majalla" pitchFamily="2" charset="-78"/>
            </a:endParaRPr>
          </a:p>
          <a:p>
            <a:pPr algn="ctr"/>
            <a:endParaRPr lang="en-US" dirty="0">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pPr lvl="0" algn="r" rtl="1"/>
            <a:r>
              <a:rPr lang="ar-SA" dirty="0" smtClean="0">
                <a:latin typeface="Sakkal Majalla" pitchFamily="2" charset="-78"/>
                <a:cs typeface="Sakkal Majalla" pitchFamily="2" charset="-78"/>
              </a:rPr>
              <a:t>تعزيز الدور الإعلامي في تثقيف المجتمع وتوعيته بأهمية ريادة الأعمال، وضرورة تشجيع روّاد الأعمال الشباب في أفكارهم ومشروعاتهم.</a:t>
            </a:r>
            <a:endParaRPr lang="en-US" dirty="0" smtClean="0">
              <a:latin typeface="Sakkal Majalla" pitchFamily="2" charset="-78"/>
              <a:cs typeface="Sakkal Majalla" pitchFamily="2" charset="-78"/>
            </a:endParaRPr>
          </a:p>
          <a:p>
            <a:pPr lvl="0" algn="r" rtl="1"/>
            <a:r>
              <a:rPr lang="ar-SA" dirty="0" smtClean="0">
                <a:solidFill>
                  <a:srgbClr val="A80000"/>
                </a:solidFill>
                <a:latin typeface="Sakkal Majalla" pitchFamily="2" charset="-78"/>
                <a:cs typeface="Sakkal Majalla" pitchFamily="2" charset="-78"/>
              </a:rPr>
              <a:t>عقد حلقات حوارية بين مؤسسات المجتمع المدني المختلفة وروّاد الأعمال الشباب من أجل تجسير </a:t>
            </a:r>
            <a:r>
              <a:rPr lang="ar-OM" dirty="0" smtClean="0">
                <a:solidFill>
                  <a:srgbClr val="A80000"/>
                </a:solidFill>
                <a:latin typeface="Sakkal Majalla" pitchFamily="2" charset="-78"/>
                <a:cs typeface="Sakkal Majalla" pitchFamily="2" charset="-78"/>
              </a:rPr>
              <a:t>الفجوة </a:t>
            </a:r>
            <a:r>
              <a:rPr lang="ar-SA" dirty="0" smtClean="0">
                <a:solidFill>
                  <a:srgbClr val="A80000"/>
                </a:solidFill>
                <a:latin typeface="Sakkal Majalla" pitchFamily="2" charset="-78"/>
                <a:cs typeface="Sakkal Majalla" pitchFamily="2" charset="-78"/>
              </a:rPr>
              <a:t>بين الطرفين</a:t>
            </a:r>
            <a:r>
              <a:rPr lang="ar-OM" dirty="0" smtClean="0">
                <a:solidFill>
                  <a:srgbClr val="A80000"/>
                </a:solidFill>
                <a:latin typeface="Sakkal Majalla" pitchFamily="2" charset="-78"/>
                <a:cs typeface="Sakkal Majalla" pitchFamily="2" charset="-78"/>
              </a:rPr>
              <a:t>.</a:t>
            </a:r>
            <a:endParaRPr lang="en-US" dirty="0" smtClean="0">
              <a:solidFill>
                <a:srgbClr val="A80000"/>
              </a:solidFill>
              <a:latin typeface="Sakkal Majalla" pitchFamily="2" charset="-78"/>
              <a:cs typeface="Sakkal Majalla" pitchFamily="2" charset="-78"/>
            </a:endParaRPr>
          </a:p>
          <a:p>
            <a:pPr lvl="0" algn="r" rtl="1"/>
            <a:r>
              <a:rPr lang="ar-SA" dirty="0" smtClean="0">
                <a:latin typeface="Sakkal Majalla" pitchFamily="2" charset="-78"/>
                <a:cs typeface="Sakkal Majalla" pitchFamily="2" charset="-78"/>
              </a:rPr>
              <a:t>تنفيذ برامج تدريبية للشباب في مجال ريادة الأعمال – بدءا من مر</a:t>
            </a:r>
            <a:r>
              <a:rPr lang="ar-OM" dirty="0" smtClean="0">
                <a:latin typeface="Sakkal Majalla" pitchFamily="2" charset="-78"/>
                <a:cs typeface="Sakkal Majalla" pitchFamily="2" charset="-78"/>
              </a:rPr>
              <a:t>ا</a:t>
            </a:r>
            <a:r>
              <a:rPr lang="ar-SA" dirty="0" smtClean="0">
                <a:latin typeface="Sakkal Majalla" pitchFamily="2" charset="-78"/>
                <a:cs typeface="Sakkal Majalla" pitchFamily="2" charset="-78"/>
              </a:rPr>
              <a:t>حل التعليم </a:t>
            </a:r>
            <a:r>
              <a:rPr lang="ar-OM" dirty="0" smtClean="0">
                <a:latin typeface="Sakkal Majalla" pitchFamily="2" charset="-78"/>
                <a:cs typeface="Sakkal Majalla" pitchFamily="2" charset="-78"/>
              </a:rPr>
              <a:t>المدرسي</a:t>
            </a:r>
            <a:r>
              <a:rPr lang="ar-SA" dirty="0" smtClean="0">
                <a:latin typeface="Sakkal Majalla" pitchFamily="2" charset="-78"/>
                <a:cs typeface="Sakkal Majalla" pitchFamily="2" charset="-78"/>
              </a:rPr>
              <a:t>- بما يضمن تطوير مهاراتهم وصقل قدراتهم في التخطيط لأفكار مشروعاتهم وآليات تنفيذها؛ مما يعزز من ثقة مؤسسات المجتمع المدني بهم لأجل دعمهم. </a:t>
            </a:r>
            <a:endParaRPr lang="ar-OM" dirty="0" smtClean="0">
              <a:latin typeface="Sakkal Majalla" pitchFamily="2" charset="-78"/>
              <a:cs typeface="Sakkal Majalla" pitchFamily="2" charset="-78"/>
            </a:endParaRPr>
          </a:p>
          <a:p>
            <a:pPr lvl="0" algn="r" rtl="1"/>
            <a:r>
              <a:rPr lang="ar-SA" dirty="0" smtClean="0">
                <a:solidFill>
                  <a:srgbClr val="A80000"/>
                </a:solidFill>
                <a:latin typeface="Sakkal Majalla" pitchFamily="2" charset="-78"/>
                <a:cs typeface="Sakkal Majalla" pitchFamily="2" charset="-78"/>
              </a:rPr>
              <a:t>تسهيل إجراءات تشغيل المشاريع ودعم </a:t>
            </a:r>
            <a:r>
              <a:rPr lang="ar-OM" dirty="0" smtClean="0">
                <a:solidFill>
                  <a:srgbClr val="A80000"/>
                </a:solidFill>
                <a:latin typeface="Sakkal Majalla" pitchFamily="2" charset="-78"/>
                <a:cs typeface="Sakkal Majalla" pitchFamily="2" charset="-78"/>
              </a:rPr>
              <a:t>جوانب </a:t>
            </a:r>
            <a:r>
              <a:rPr lang="ar-SA" dirty="0" smtClean="0">
                <a:solidFill>
                  <a:srgbClr val="A80000"/>
                </a:solidFill>
                <a:latin typeface="Sakkal Majalla" pitchFamily="2" charset="-78"/>
                <a:cs typeface="Sakkal Majalla" pitchFamily="2" charset="-78"/>
              </a:rPr>
              <a:t>التر</a:t>
            </a:r>
            <a:r>
              <a:rPr lang="ar-OM" dirty="0" smtClean="0">
                <a:solidFill>
                  <a:srgbClr val="A80000"/>
                </a:solidFill>
                <a:latin typeface="Sakkal Majalla" pitchFamily="2" charset="-78"/>
                <a:cs typeface="Sakkal Majalla" pitchFamily="2" charset="-78"/>
              </a:rPr>
              <a:t>ا</a:t>
            </a:r>
            <a:r>
              <a:rPr lang="ar-SA" dirty="0" smtClean="0">
                <a:solidFill>
                  <a:srgbClr val="A80000"/>
                </a:solidFill>
                <a:latin typeface="Sakkal Majalla" pitchFamily="2" charset="-78"/>
                <a:cs typeface="Sakkal Majalla" pitchFamily="2" charset="-78"/>
              </a:rPr>
              <a:t>خيص والمراقبة بخبرات جيدة ووضع حوافز للناجحين.</a:t>
            </a:r>
            <a:endParaRPr lang="ar-OM" dirty="0" smtClean="0">
              <a:solidFill>
                <a:srgbClr val="A80000"/>
              </a:solidFill>
              <a:latin typeface="Sakkal Majalla" pitchFamily="2" charset="-78"/>
              <a:cs typeface="Sakkal Majalla" pitchFamily="2" charset="-78"/>
            </a:endParaRPr>
          </a:p>
          <a:p>
            <a:pPr lvl="0" algn="r" rtl="1"/>
            <a:r>
              <a:rPr lang="ar-SA" dirty="0" smtClean="0">
                <a:latin typeface="Sakkal Majalla" pitchFamily="2" charset="-78"/>
                <a:cs typeface="Sakkal Majalla" pitchFamily="2" charset="-78"/>
              </a:rPr>
              <a:t>تعزيز ثقافة التشبيك بين مؤسسات المجتمع المدني لدعم ريادة الأعمال؛ أي تكوين شبكة تضم عددا من المؤسسات التي لديها استعداد لأن تتعاون فيما بينها لتحقيق أهداف مشتركة.</a:t>
            </a:r>
            <a:r>
              <a:rPr lang="ar-OM" dirty="0" smtClean="0">
                <a:latin typeface="Sakkal Majalla" pitchFamily="2" charset="-78"/>
                <a:cs typeface="Sakkal Majalla" pitchFamily="2" charset="-78"/>
              </a:rPr>
              <a:t> (شبكة روّاد الأعمال في السلطنة)</a:t>
            </a:r>
            <a:endParaRPr lang="en-US" dirty="0" smtClean="0">
              <a:latin typeface="Sakkal Majalla" pitchFamily="2" charset="-78"/>
              <a:cs typeface="Sakkal Majalla" pitchFamily="2" charset="-78"/>
            </a:endParaRPr>
          </a:p>
          <a:p>
            <a:pPr algn="r" rtl="1"/>
            <a:endParaRPr lang="en-US" dirty="0"/>
          </a:p>
        </p:txBody>
      </p:sp>
      <p:sp>
        <p:nvSpPr>
          <p:cNvPr id="3" name="Title 2"/>
          <p:cNvSpPr>
            <a:spLocks noGrp="1"/>
          </p:cNvSpPr>
          <p:nvPr>
            <p:ph type="title"/>
          </p:nvPr>
        </p:nvSpPr>
        <p:spPr/>
        <p:txBody>
          <a:bodyPr/>
          <a:lstStyle/>
          <a:p>
            <a:pPr algn="ctr"/>
            <a:r>
              <a:rPr lang="ar-OM" sz="4400" dirty="0" smtClean="0">
                <a:solidFill>
                  <a:srgbClr val="A80000"/>
                </a:solidFill>
                <a:effectLst/>
                <a:latin typeface="Sakkal Majalla" pitchFamily="2" charset="-78"/>
                <a:cs typeface="Sakkal Majalla" pitchFamily="2" charset="-78"/>
              </a:rPr>
              <a:t>التوصيات</a:t>
            </a:r>
            <a:endParaRPr lang="en-US" dirty="0">
              <a:solidFill>
                <a:srgbClr val="A80000"/>
              </a:solidFill>
              <a:effectLst/>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amond(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amond(in)">
                                      <p:cBhvr>
                                        <p:cTn id="17" dur="20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diamond(in)">
                                      <p:cBhvr>
                                        <p:cTn id="22" dur="20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diamond(in)">
                                      <p:cBhvr>
                                        <p:cTn id="27"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ctr">
              <a:buNone/>
            </a:pPr>
            <a:endParaRPr lang="ar-OM" sz="4400" dirty="0" smtClean="0">
              <a:solidFill>
                <a:srgbClr val="A80000"/>
              </a:solidFill>
              <a:latin typeface="Sakkal Majalla" pitchFamily="2" charset="-78"/>
              <a:cs typeface="Sakkal Majalla" pitchFamily="2" charset="-78"/>
            </a:endParaRPr>
          </a:p>
          <a:p>
            <a:pPr algn="ctr">
              <a:buNone/>
            </a:pPr>
            <a:endParaRPr lang="ar-OM" sz="4400" dirty="0" smtClean="0">
              <a:solidFill>
                <a:srgbClr val="A80000"/>
              </a:solidFill>
              <a:latin typeface="Sakkal Majalla" pitchFamily="2" charset="-78"/>
              <a:cs typeface="Sakkal Majalla" pitchFamily="2" charset="-78"/>
            </a:endParaRPr>
          </a:p>
          <a:p>
            <a:pPr algn="ctr">
              <a:buNone/>
            </a:pPr>
            <a:r>
              <a:rPr lang="ar-OM" sz="4400" dirty="0" smtClean="0">
                <a:solidFill>
                  <a:srgbClr val="A80000"/>
                </a:solidFill>
                <a:latin typeface="Sakkal Majalla" pitchFamily="2" charset="-78"/>
                <a:cs typeface="Sakkal Majalla" pitchFamily="2" charset="-78"/>
              </a:rPr>
              <a:t>وآخر دعوانا أن الحمد لله رب العالمين</a:t>
            </a:r>
            <a:endParaRPr lang="en-US" sz="4400" dirty="0">
              <a:solidFill>
                <a:srgbClr val="A80000"/>
              </a:solidFill>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nvGraphicFramePr>
        <p:xfrm>
          <a:off x="1428728" y="785794"/>
          <a:ext cx="6096000" cy="52864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1143000"/>
          </a:xfrm>
        </p:spPr>
        <p:txBody>
          <a:bodyPr/>
          <a:lstStyle/>
          <a:p>
            <a:pPr algn="ctr"/>
            <a:r>
              <a:rPr lang="ar-OM" dirty="0" smtClean="0">
                <a:latin typeface="Sakkal Majalla" pitchFamily="2" charset="-78"/>
                <a:cs typeface="Sakkal Majalla" pitchFamily="2" charset="-78"/>
              </a:rPr>
              <a:t>مفهوم ريادة الأعمال</a:t>
            </a:r>
            <a:endParaRPr lang="en-US" dirty="0">
              <a:latin typeface="Sakkal Majalla" pitchFamily="2" charset="-78"/>
              <a:cs typeface="Sakkal Majalla" pitchFamily="2" charset="-78"/>
            </a:endParaRPr>
          </a:p>
        </p:txBody>
      </p:sp>
      <p:sp>
        <p:nvSpPr>
          <p:cNvPr id="4" name="Rounded Rectangle 3"/>
          <p:cNvSpPr/>
          <p:nvPr/>
        </p:nvSpPr>
        <p:spPr>
          <a:xfrm>
            <a:off x="6786578" y="1714488"/>
            <a:ext cx="1000132" cy="500066"/>
          </a:xfrm>
          <a:prstGeom prst="roundRect">
            <a:avLst/>
          </a:prstGeom>
          <a:gradFill>
            <a:gsLst>
              <a:gs pos="0">
                <a:schemeClr val="accent2">
                  <a:lumMod val="60000"/>
                  <a:lumOff val="4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gra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ar-OM" sz="2000" b="1" dirty="0" smtClean="0">
                <a:solidFill>
                  <a:schemeClr val="bg1"/>
                </a:solidFill>
                <a:latin typeface="Sakkal Majalla" pitchFamily="2" charset="-78"/>
                <a:cs typeface="Sakkal Majalla" pitchFamily="2" charset="-78"/>
              </a:rPr>
              <a:t>المبادرة</a:t>
            </a:r>
            <a:endParaRPr lang="en-US" sz="2000" b="1" dirty="0">
              <a:solidFill>
                <a:schemeClr val="bg1"/>
              </a:solidFill>
              <a:latin typeface="Sakkal Majalla" pitchFamily="2" charset="-78"/>
              <a:cs typeface="Sakkal Majalla" pitchFamily="2" charset="-78"/>
            </a:endParaRPr>
          </a:p>
        </p:txBody>
      </p:sp>
      <p:sp>
        <p:nvSpPr>
          <p:cNvPr id="5" name="Rounded Rectangle 4"/>
          <p:cNvSpPr/>
          <p:nvPr/>
        </p:nvSpPr>
        <p:spPr>
          <a:xfrm>
            <a:off x="2214546" y="1714488"/>
            <a:ext cx="1000132" cy="500066"/>
          </a:xfrm>
          <a:prstGeom prst="roundRect">
            <a:avLst/>
          </a:prstGeom>
          <a:gradFill>
            <a:gsLst>
              <a:gs pos="0">
                <a:schemeClr val="accent2">
                  <a:lumMod val="60000"/>
                  <a:lumOff val="4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lin ang="16200000" scaled="0"/>
          </a:gra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ar-OM" sz="2000" b="1" dirty="0" smtClean="0">
                <a:latin typeface="Sakkal Majalla" pitchFamily="2" charset="-78"/>
                <a:cs typeface="Sakkal Majalla" pitchFamily="2" charset="-78"/>
              </a:rPr>
              <a:t>العمل الحر</a:t>
            </a:r>
            <a:endParaRPr lang="en-US" b="1" dirty="0">
              <a:latin typeface="Sakkal Majalla" pitchFamily="2" charset="-78"/>
              <a:cs typeface="Sakkal Majalla" pitchFamily="2" charset="-78"/>
            </a:endParaRPr>
          </a:p>
        </p:txBody>
      </p:sp>
      <p:sp>
        <p:nvSpPr>
          <p:cNvPr id="6" name="Rounded Rectangle 5"/>
          <p:cNvSpPr/>
          <p:nvPr/>
        </p:nvSpPr>
        <p:spPr>
          <a:xfrm>
            <a:off x="3357554" y="1714488"/>
            <a:ext cx="1000132" cy="571504"/>
          </a:xfrm>
          <a:prstGeom prst="roundRect">
            <a:avLst/>
          </a:prstGeom>
          <a:gradFill>
            <a:gsLst>
              <a:gs pos="0">
                <a:schemeClr val="accent2">
                  <a:lumMod val="60000"/>
                  <a:lumOff val="4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gra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ar-OM" sz="2000" b="1" dirty="0" smtClean="0">
                <a:latin typeface="Sakkal Majalla" pitchFamily="2" charset="-78"/>
                <a:cs typeface="Sakkal Majalla" pitchFamily="2" charset="-78"/>
              </a:rPr>
              <a:t>إنشاء المشروع</a:t>
            </a:r>
            <a:endParaRPr lang="en-US" sz="2000" b="1" dirty="0">
              <a:latin typeface="Sakkal Majalla" pitchFamily="2" charset="-78"/>
              <a:cs typeface="Sakkal Majalla" pitchFamily="2" charset="-78"/>
            </a:endParaRPr>
          </a:p>
        </p:txBody>
      </p:sp>
      <p:sp>
        <p:nvSpPr>
          <p:cNvPr id="7" name="Rounded Rectangle 6"/>
          <p:cNvSpPr/>
          <p:nvPr/>
        </p:nvSpPr>
        <p:spPr>
          <a:xfrm>
            <a:off x="4500562" y="1714488"/>
            <a:ext cx="1000132" cy="500066"/>
          </a:xfrm>
          <a:prstGeom prst="roundRect">
            <a:avLst/>
          </a:prstGeom>
          <a:gradFill>
            <a:gsLst>
              <a:gs pos="0">
                <a:schemeClr val="accent2">
                  <a:lumMod val="60000"/>
                  <a:lumOff val="4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gra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ar-OM" sz="2000" b="1" dirty="0" smtClean="0">
                <a:latin typeface="Sakkal Majalla" pitchFamily="2" charset="-78"/>
                <a:cs typeface="Sakkal Majalla" pitchFamily="2" charset="-78"/>
              </a:rPr>
              <a:t>المبادأة</a:t>
            </a:r>
            <a:endParaRPr lang="en-US" sz="2000" b="1" dirty="0">
              <a:latin typeface="Sakkal Majalla" pitchFamily="2" charset="-78"/>
              <a:cs typeface="Sakkal Majalla" pitchFamily="2" charset="-78"/>
            </a:endParaRPr>
          </a:p>
        </p:txBody>
      </p:sp>
      <p:sp>
        <p:nvSpPr>
          <p:cNvPr id="8" name="Rounded Rectangle 7"/>
          <p:cNvSpPr/>
          <p:nvPr/>
        </p:nvSpPr>
        <p:spPr>
          <a:xfrm>
            <a:off x="5643570" y="1714488"/>
            <a:ext cx="1000132" cy="500066"/>
          </a:xfrm>
          <a:prstGeom prst="roundRect">
            <a:avLst/>
          </a:prstGeom>
          <a:gradFill>
            <a:gsLst>
              <a:gs pos="0">
                <a:schemeClr val="accent2">
                  <a:lumMod val="60000"/>
                  <a:lumOff val="40000"/>
                </a:schemeClr>
              </a:gs>
              <a:gs pos="50000">
                <a:schemeClr val="accent2">
                  <a:shade val="45000"/>
                  <a:satMod val="170000"/>
                </a:schemeClr>
              </a:gs>
              <a:gs pos="70000">
                <a:schemeClr val="accent2">
                  <a:tint val="99000"/>
                  <a:shade val="65000"/>
                  <a:satMod val="155000"/>
                </a:schemeClr>
              </a:gs>
              <a:gs pos="100000">
                <a:schemeClr val="accent2">
                  <a:tint val="95500"/>
                  <a:shade val="100000"/>
                  <a:satMod val="155000"/>
                </a:schemeClr>
              </a:gs>
            </a:gsLst>
          </a:gradFill>
          <a:ln>
            <a:solidFill>
              <a:schemeClr val="tx1"/>
            </a:solidFill>
          </a:ln>
        </p:spPr>
        <p:style>
          <a:lnRef idx="1">
            <a:schemeClr val="accent2"/>
          </a:lnRef>
          <a:fillRef idx="3">
            <a:schemeClr val="accent2"/>
          </a:fillRef>
          <a:effectRef idx="2">
            <a:schemeClr val="accent2"/>
          </a:effectRef>
          <a:fontRef idx="minor">
            <a:schemeClr val="lt1"/>
          </a:fontRef>
        </p:style>
        <p:txBody>
          <a:bodyPr rtlCol="0" anchor="ctr"/>
          <a:lstStyle/>
          <a:p>
            <a:pPr algn="ctr"/>
            <a:r>
              <a:rPr lang="ar-OM" sz="2000" b="1" dirty="0" smtClean="0">
                <a:latin typeface="Sakkal Majalla" pitchFamily="2" charset="-78"/>
                <a:cs typeface="Sakkal Majalla" pitchFamily="2" charset="-78"/>
              </a:rPr>
              <a:t>الريادة</a:t>
            </a:r>
            <a:endParaRPr lang="en-US" sz="2000" b="1" dirty="0">
              <a:latin typeface="Sakkal Majalla" pitchFamily="2" charset="-78"/>
              <a:cs typeface="Sakkal Majalla" pitchFamily="2" charset="-78"/>
            </a:endParaRPr>
          </a:p>
        </p:txBody>
      </p:sp>
      <p:cxnSp>
        <p:nvCxnSpPr>
          <p:cNvPr id="10" name="Curved Connector 9"/>
          <p:cNvCxnSpPr/>
          <p:nvPr/>
        </p:nvCxnSpPr>
        <p:spPr>
          <a:xfrm>
            <a:off x="5715008" y="928670"/>
            <a:ext cx="714380" cy="642942"/>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Curved Connector 11"/>
          <p:cNvCxnSpPr/>
          <p:nvPr/>
        </p:nvCxnSpPr>
        <p:spPr>
          <a:xfrm rot="5400000">
            <a:off x="2964645" y="821513"/>
            <a:ext cx="785818" cy="714380"/>
          </a:xfrm>
          <a:prstGeom prst="curvedConnector3">
            <a:avLst>
              <a:gd name="adj1" fmla="val 50000"/>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5" name="Curved Left Arrow 14"/>
          <p:cNvSpPr/>
          <p:nvPr/>
        </p:nvSpPr>
        <p:spPr>
          <a:xfrm>
            <a:off x="6000760" y="2357430"/>
            <a:ext cx="928694" cy="1285884"/>
          </a:xfrm>
          <a:prstGeom prst="curvedLeftArrow">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6" name="Curved Left Arrow 15"/>
          <p:cNvSpPr/>
          <p:nvPr/>
        </p:nvSpPr>
        <p:spPr>
          <a:xfrm flipH="1">
            <a:off x="2357422" y="2357430"/>
            <a:ext cx="1000132" cy="1285884"/>
          </a:xfrm>
          <a:prstGeom prst="curvedLeftArrow">
            <a:avLst/>
          </a:prstGeom>
          <a:solidFill>
            <a:schemeClr val="accent2">
              <a:lumMod val="20000"/>
              <a:lumOff val="8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7" name="Oval 16"/>
          <p:cNvSpPr/>
          <p:nvPr/>
        </p:nvSpPr>
        <p:spPr>
          <a:xfrm>
            <a:off x="2143108" y="3714752"/>
            <a:ext cx="5143536" cy="1785950"/>
          </a:xfrm>
          <a:prstGeom prst="ellipse">
            <a:avLst/>
          </a:prstGeom>
          <a:ln/>
        </p:spPr>
        <p:style>
          <a:lnRef idx="0">
            <a:schemeClr val="accent1"/>
          </a:lnRef>
          <a:fillRef idx="3">
            <a:schemeClr val="accent1"/>
          </a:fillRef>
          <a:effectRef idx="3">
            <a:schemeClr val="accent1"/>
          </a:effectRef>
          <a:fontRef idx="minor">
            <a:schemeClr val="lt1"/>
          </a:fontRef>
        </p:style>
        <p:txBody>
          <a:bodyPr rtlCol="0" anchor="ctr"/>
          <a:lstStyle/>
          <a:p>
            <a:pPr algn="ctr" rtl="1"/>
            <a:r>
              <a:rPr lang="ar-SA" sz="2800" dirty="0">
                <a:latin typeface="Sakkal Majalla" pitchFamily="2" charset="-78"/>
                <a:cs typeface="Sakkal Majalla" pitchFamily="2" charset="-78"/>
              </a:rPr>
              <a:t>نشاط </a:t>
            </a:r>
            <a:r>
              <a:rPr lang="ar-SA" sz="2800" dirty="0" smtClean="0">
                <a:latin typeface="Sakkal Majalla" pitchFamily="2" charset="-78"/>
                <a:cs typeface="Sakkal Majalla" pitchFamily="2" charset="-78"/>
              </a:rPr>
              <a:t>ينصب</a:t>
            </a:r>
            <a:r>
              <a:rPr lang="ar-OM" sz="2800" dirty="0" smtClean="0">
                <a:latin typeface="Sakkal Majalla" pitchFamily="2" charset="-78"/>
                <a:cs typeface="Sakkal Majalla" pitchFamily="2" charset="-78"/>
              </a:rPr>
              <a:t>ّ</a:t>
            </a:r>
            <a:r>
              <a:rPr lang="ar-SA" sz="2800" dirty="0" smtClean="0">
                <a:latin typeface="Sakkal Majalla" pitchFamily="2" charset="-78"/>
                <a:cs typeface="Sakkal Majalla" pitchFamily="2" charset="-78"/>
              </a:rPr>
              <a:t> </a:t>
            </a:r>
            <a:r>
              <a:rPr lang="ar-SA" sz="2800" dirty="0">
                <a:latin typeface="Sakkal Majalla" pitchFamily="2" charset="-78"/>
                <a:cs typeface="Sakkal Majalla" pitchFamily="2" charset="-78"/>
              </a:rPr>
              <a:t>على إنشاء مشروع عمل جديد، ويقدم </a:t>
            </a:r>
            <a:r>
              <a:rPr lang="ar-SA" sz="2800" dirty="0" smtClean="0">
                <a:latin typeface="Sakkal Majalla" pitchFamily="2" charset="-78"/>
                <a:cs typeface="Sakkal Majalla" pitchFamily="2" charset="-78"/>
              </a:rPr>
              <a:t>فعالية اقتصادية مضافة</a:t>
            </a:r>
            <a:endParaRPr lang="en-US" sz="2800" dirty="0">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amond(in)">
                                      <p:cBhvr>
                                        <p:cTn id="12" dur="2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amond(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amond(in)">
                                      <p:cBhvr>
                                        <p:cTn id="32" dur="20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diamond(in)">
                                      <p:cBhvr>
                                        <p:cTn id="37" dur="2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amond(in)">
                                      <p:cBhvr>
                                        <p:cTn id="42" dur="20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diamond(in)">
                                      <p:cBhvr>
                                        <p:cTn id="47" dur="20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diamond(in)">
                                      <p:cBhvr>
                                        <p:cTn id="52" dur="3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5"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OM" sz="4400" dirty="0" smtClean="0">
                <a:solidFill>
                  <a:srgbClr val="A80000"/>
                </a:solidFill>
                <a:latin typeface="Sakkal Majalla" pitchFamily="2" charset="-78"/>
                <a:cs typeface="Sakkal Majalla" pitchFamily="2" charset="-78"/>
              </a:rPr>
              <a:t>سمات المشروع الريادي</a:t>
            </a:r>
            <a:endParaRPr lang="en-US" dirty="0">
              <a:solidFill>
                <a:srgbClr val="A80000"/>
              </a:solidFill>
            </a:endParaRPr>
          </a:p>
        </p:txBody>
      </p:sp>
      <p:graphicFrame>
        <p:nvGraphicFramePr>
          <p:cNvPr id="4" name="Diagram 3"/>
          <p:cNvGraphicFramePr/>
          <p:nvPr/>
        </p:nvGraphicFramePr>
        <p:xfrm>
          <a:off x="1524000" y="1071546"/>
          <a:ext cx="6405586" cy="47863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ar-SA" b="1" dirty="0" smtClean="0">
                <a:solidFill>
                  <a:srgbClr val="A80000"/>
                </a:solidFill>
              </a:rPr>
              <a:t>يشير مصطلح منظمات المجتمع المدني إلى مجموعة عريضة من المنظمات، تضم: </a:t>
            </a:r>
            <a:endParaRPr lang="ar-OM" b="1" dirty="0" smtClean="0">
              <a:solidFill>
                <a:srgbClr val="A80000"/>
              </a:solidFill>
            </a:endParaRPr>
          </a:p>
          <a:p>
            <a:pPr algn="r" rtl="1">
              <a:buNone/>
            </a:pPr>
            <a:endParaRPr lang="ar-OM" b="1" dirty="0" smtClean="0"/>
          </a:p>
          <a:p>
            <a:pPr algn="r" rtl="1">
              <a:buNone/>
            </a:pPr>
            <a:endParaRPr lang="ar-OM" b="1" dirty="0" smtClean="0"/>
          </a:p>
          <a:p>
            <a:pPr algn="r" rtl="1">
              <a:buNone/>
            </a:pPr>
            <a:endParaRPr lang="ar-OM" b="1" dirty="0" smtClean="0"/>
          </a:p>
        </p:txBody>
      </p:sp>
      <p:sp>
        <p:nvSpPr>
          <p:cNvPr id="2" name="Title 1"/>
          <p:cNvSpPr>
            <a:spLocks noGrp="1"/>
          </p:cNvSpPr>
          <p:nvPr>
            <p:ph type="title"/>
          </p:nvPr>
        </p:nvSpPr>
        <p:spPr/>
        <p:txBody>
          <a:bodyPr>
            <a:normAutofit fontScale="90000"/>
          </a:bodyPr>
          <a:lstStyle/>
          <a:p>
            <a:pPr algn="ctr"/>
            <a:r>
              <a:rPr lang="ar-YE" dirty="0" smtClean="0">
                <a:effectLst/>
              </a:rPr>
              <a:t>دور مؤسسات المجتمع المدني في تعزيز ريادة الأعمال</a:t>
            </a:r>
            <a:endParaRPr lang="en-US" dirty="0">
              <a:effectLst/>
            </a:endParaRPr>
          </a:p>
        </p:txBody>
      </p:sp>
      <p:sp>
        <p:nvSpPr>
          <p:cNvPr id="4" name="Down Arrow 3"/>
          <p:cNvSpPr/>
          <p:nvPr/>
        </p:nvSpPr>
        <p:spPr>
          <a:xfrm>
            <a:off x="5786446" y="2143116"/>
            <a:ext cx="428628" cy="1000132"/>
          </a:xfrm>
          <a:prstGeom prst="downArrow">
            <a:avLst/>
          </a:prstGeom>
          <a:ln/>
        </p:spPr>
        <p:style>
          <a:lnRef idx="0">
            <a:schemeClr val="accent2"/>
          </a:lnRef>
          <a:fillRef idx="3">
            <a:schemeClr val="accent2"/>
          </a:fillRef>
          <a:effectRef idx="3">
            <a:schemeClr val="accent2"/>
          </a:effectRef>
          <a:fontRef idx="minor">
            <a:schemeClr val="lt1"/>
          </a:fontRef>
        </p:style>
        <p:txBody>
          <a:bodyPr rtlCol="0" anchor="ctr">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endParaRPr lang="en-US"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Oval 4"/>
          <p:cNvSpPr/>
          <p:nvPr/>
        </p:nvSpPr>
        <p:spPr>
          <a:xfrm>
            <a:off x="6072198" y="3214686"/>
            <a:ext cx="1357322" cy="785818"/>
          </a:xfrm>
          <a:prstGeom prst="ellipse">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ar-OM" sz="2000" b="1" dirty="0" smtClean="0">
                <a:latin typeface="Sakkal Majalla" pitchFamily="2" charset="-78"/>
                <a:cs typeface="Sakkal Majalla" pitchFamily="2" charset="-78"/>
              </a:rPr>
              <a:t>النقابات العمالية</a:t>
            </a:r>
            <a:endParaRPr lang="en-US" sz="2000" b="1" dirty="0">
              <a:latin typeface="Sakkal Majalla" pitchFamily="2" charset="-78"/>
              <a:cs typeface="Sakkal Majalla" pitchFamily="2" charset="-78"/>
            </a:endParaRPr>
          </a:p>
        </p:txBody>
      </p:sp>
      <p:sp>
        <p:nvSpPr>
          <p:cNvPr id="6" name="Oval 5"/>
          <p:cNvSpPr/>
          <p:nvPr/>
        </p:nvSpPr>
        <p:spPr>
          <a:xfrm>
            <a:off x="2071670" y="3214686"/>
            <a:ext cx="1357322" cy="85725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ar-OM" sz="2000" b="1" dirty="0" smtClean="0">
                <a:latin typeface="Sakkal Majalla" pitchFamily="2" charset="-78"/>
                <a:cs typeface="Sakkal Majalla" pitchFamily="2" charset="-78"/>
              </a:rPr>
              <a:t>الاتحادات الطلابية</a:t>
            </a:r>
            <a:endParaRPr lang="en-US" sz="2000" b="1" dirty="0">
              <a:latin typeface="Sakkal Majalla" pitchFamily="2" charset="-78"/>
              <a:cs typeface="Sakkal Majalla" pitchFamily="2" charset="-78"/>
            </a:endParaRPr>
          </a:p>
        </p:txBody>
      </p:sp>
      <p:sp>
        <p:nvSpPr>
          <p:cNvPr id="7" name="Oval 6"/>
          <p:cNvSpPr/>
          <p:nvPr/>
        </p:nvSpPr>
        <p:spPr>
          <a:xfrm>
            <a:off x="3357554" y="3214686"/>
            <a:ext cx="1357322" cy="92869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ar-OM" sz="2000" b="1" dirty="0" smtClean="0">
                <a:latin typeface="Sakkal Majalla" pitchFamily="2" charset="-78"/>
                <a:cs typeface="Sakkal Majalla" pitchFamily="2" charset="-78"/>
              </a:rPr>
              <a:t>مؤسسات العمل الخيري</a:t>
            </a:r>
            <a:endParaRPr lang="en-US" sz="2000" b="1" dirty="0">
              <a:latin typeface="Sakkal Majalla" pitchFamily="2" charset="-78"/>
              <a:cs typeface="Sakkal Majalla" pitchFamily="2" charset="-78"/>
            </a:endParaRPr>
          </a:p>
        </p:txBody>
      </p:sp>
      <p:sp>
        <p:nvSpPr>
          <p:cNvPr id="8" name="Oval 7"/>
          <p:cNvSpPr/>
          <p:nvPr/>
        </p:nvSpPr>
        <p:spPr>
          <a:xfrm>
            <a:off x="4714876" y="3214686"/>
            <a:ext cx="1357322" cy="78581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ar-OM" sz="2000" b="1" dirty="0" smtClean="0">
                <a:latin typeface="Sakkal Majalla" pitchFamily="2" charset="-78"/>
                <a:cs typeface="Sakkal Majalla" pitchFamily="2" charset="-78"/>
              </a:rPr>
              <a:t>النقابات المهنية</a:t>
            </a:r>
            <a:endParaRPr lang="en-US" sz="2000" b="1" dirty="0">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amond(in)">
                                      <p:cBhvr>
                                        <p:cTn id="17" dur="20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amond(in)">
                                      <p:cBhvr>
                                        <p:cTn id="22" dur="20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amond(in)">
                                      <p:cBhvr>
                                        <p:cTn id="27" dur="20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diamond(in)">
                                      <p:cBhvr>
                                        <p:cTn id="3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ar-SA" b="1" dirty="0" smtClean="0">
                <a:solidFill>
                  <a:srgbClr val="A80000"/>
                </a:solidFill>
                <a:latin typeface="Sakkal Majalla" pitchFamily="2" charset="-78"/>
                <a:cs typeface="Sakkal Majalla" pitchFamily="2" charset="-78"/>
              </a:rPr>
              <a:t>في فرنسا –مثلا- تعتبر الجماعات المحلية من أبرز مصادر تمويل مؤسسات روّاد الأعمال</a:t>
            </a:r>
            <a:r>
              <a:rPr lang="ar-OM" b="1" dirty="0" smtClean="0">
                <a:solidFill>
                  <a:srgbClr val="A80000"/>
                </a:solidFill>
                <a:latin typeface="Sakkal Majalla" pitchFamily="2" charset="-78"/>
                <a:cs typeface="Sakkal Majalla" pitchFamily="2" charset="-78"/>
              </a:rPr>
              <a:t>.</a:t>
            </a:r>
          </a:p>
          <a:p>
            <a:pPr algn="just" rtl="1"/>
            <a:r>
              <a:rPr lang="ar-SA" b="1" dirty="0" smtClean="0">
                <a:latin typeface="Sakkal Majalla" pitchFamily="2" charset="-78"/>
                <a:cs typeface="Sakkal Majalla" pitchFamily="2" charset="-78"/>
              </a:rPr>
              <a:t> </a:t>
            </a:r>
            <a:r>
              <a:rPr lang="ar-OM" b="1" dirty="0" smtClean="0">
                <a:latin typeface="Sakkal Majalla" pitchFamily="2" charset="-78"/>
                <a:cs typeface="Sakkal Majalla" pitchFamily="2" charset="-78"/>
              </a:rPr>
              <a:t>في</a:t>
            </a:r>
            <a:r>
              <a:rPr lang="ar-SA" b="1" dirty="0" smtClean="0">
                <a:latin typeface="Sakkal Majalla" pitchFamily="2" charset="-78"/>
                <a:cs typeface="Sakkal Majalla" pitchFamily="2" charset="-78"/>
              </a:rPr>
              <a:t> مصر </a:t>
            </a:r>
            <a:r>
              <a:rPr lang="ar-OM" b="1" dirty="0" smtClean="0">
                <a:latin typeface="Sakkal Majalla" pitchFamily="2" charset="-78"/>
                <a:cs typeface="Sakkal Majalla" pitchFamily="2" charset="-78"/>
              </a:rPr>
              <a:t>هنالك </a:t>
            </a:r>
            <a:r>
              <a:rPr lang="ar-SA" b="1" dirty="0" smtClean="0">
                <a:latin typeface="Sakkal Majalla" pitchFamily="2" charset="-78"/>
                <a:cs typeface="Sakkal Majalla" pitchFamily="2" charset="-78"/>
              </a:rPr>
              <a:t>جمعية لرجال الأعمال تدعم هذه الفئة بالذات. </a:t>
            </a:r>
            <a:endParaRPr lang="ar-OM" b="1" dirty="0" smtClean="0">
              <a:latin typeface="Sakkal Majalla" pitchFamily="2" charset="-78"/>
              <a:cs typeface="Sakkal Majalla" pitchFamily="2" charset="-78"/>
            </a:endParaRPr>
          </a:p>
          <a:p>
            <a:pPr algn="just" rtl="1"/>
            <a:r>
              <a:rPr lang="ar-OM" b="1" dirty="0" smtClean="0">
                <a:solidFill>
                  <a:srgbClr val="A80000"/>
                </a:solidFill>
                <a:latin typeface="Sakkal Majalla" pitchFamily="2" charset="-78"/>
                <a:cs typeface="Sakkal Majalla" pitchFamily="2" charset="-78"/>
              </a:rPr>
              <a:t>تجربة </a:t>
            </a:r>
            <a:r>
              <a:rPr lang="ar-SA" b="1" dirty="0" smtClean="0">
                <a:solidFill>
                  <a:srgbClr val="A80000"/>
                </a:solidFill>
                <a:latin typeface="Sakkal Majalla" pitchFamily="2" charset="-78"/>
                <a:cs typeface="Sakkal Majalla" pitchFamily="2" charset="-78"/>
              </a:rPr>
              <a:t>نوربرت كونز </a:t>
            </a:r>
            <a:r>
              <a:rPr lang="en-US" b="1" dirty="0" smtClean="0">
                <a:solidFill>
                  <a:srgbClr val="A80000"/>
                </a:solidFill>
                <a:latin typeface="Sakkal Majalla" pitchFamily="2" charset="-78"/>
                <a:cs typeface="Sakkal Majalla" pitchFamily="2" charset="-78"/>
              </a:rPr>
              <a:t>Norbert Kunz </a:t>
            </a:r>
            <a:r>
              <a:rPr lang="ar-SA" b="1" dirty="0" smtClean="0">
                <a:solidFill>
                  <a:srgbClr val="A80000"/>
                </a:solidFill>
                <a:latin typeface="Sakkal Majalla" pitchFamily="2" charset="-78"/>
                <a:cs typeface="Sakkal Majalla" pitchFamily="2" charset="-78"/>
              </a:rPr>
              <a:t>الذي يعتبر واحدا من أصحاب المشاريع الاجتماعية في ألمانيا؛ حيث يمتلك وكالة للابتكار الاجتماعي</a:t>
            </a:r>
            <a:r>
              <a:rPr lang="ar-OM" b="1" dirty="0" smtClean="0">
                <a:solidFill>
                  <a:srgbClr val="A80000"/>
                </a:solidFill>
                <a:latin typeface="Sakkal Majalla" pitchFamily="2" charset="-78"/>
                <a:cs typeface="Sakkal Majalla" pitchFamily="2" charset="-78"/>
              </a:rPr>
              <a:t>. </a:t>
            </a:r>
            <a:r>
              <a:rPr lang="ar-SA" b="1" dirty="0" smtClean="0">
                <a:solidFill>
                  <a:srgbClr val="A80000"/>
                </a:solidFill>
                <a:latin typeface="Sakkal Majalla" pitchFamily="2" charset="-78"/>
                <a:cs typeface="Sakkal Majalla" pitchFamily="2" charset="-78"/>
              </a:rPr>
              <a:t>فهو يساعد الأفراد ممن لا يحملون مؤهلات دراسية أو تدريبية ويمتلكون فرصا قليلة في سوق العمل لبدء مشاريعهم الخاصة. وتعمل الوكالة على توفير الدعم لهم من خلال مساعدتهم على التخطيط المالي لمشروعاتهم، وتنصح أصحاب المشاريع الجديدة قبل وأثناء وبعد عملية إنشاء أعمالهم.</a:t>
            </a:r>
            <a:endParaRPr lang="en-US" b="1" dirty="0" smtClean="0">
              <a:solidFill>
                <a:srgbClr val="A80000"/>
              </a:solidFill>
              <a:latin typeface="Sakkal Majalla" pitchFamily="2" charset="-78"/>
              <a:cs typeface="Sakkal Majalla" pitchFamily="2" charset="-78"/>
            </a:endParaRPr>
          </a:p>
          <a:p>
            <a:pPr algn="r" rtl="1"/>
            <a:endParaRPr lang="en-US" dirty="0"/>
          </a:p>
        </p:txBody>
      </p:sp>
      <p:sp>
        <p:nvSpPr>
          <p:cNvPr id="2" name="Title 1"/>
          <p:cNvSpPr>
            <a:spLocks noGrp="1"/>
          </p:cNvSpPr>
          <p:nvPr>
            <p:ph type="title"/>
          </p:nvPr>
        </p:nvSpPr>
        <p:spPr/>
        <p:txBody>
          <a:bodyPr>
            <a:noAutofit/>
          </a:bodyPr>
          <a:lstStyle/>
          <a:p>
            <a:pPr algn="ctr"/>
            <a:r>
              <a:rPr lang="ar-OM" sz="4000" dirty="0" smtClean="0">
                <a:latin typeface="Sakkal Majalla" pitchFamily="2" charset="-78"/>
                <a:cs typeface="Sakkal Majalla" pitchFamily="2" charset="-78"/>
              </a:rPr>
              <a:t>تجارب دولية في دعم مؤسسات المجتمع المدني لريادة الأعمال</a:t>
            </a:r>
            <a:endParaRPr lang="en-US" sz="4000" dirty="0">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gn="justLow" rtl="1"/>
            <a:r>
              <a:rPr lang="ar-OM" sz="2800" b="1" dirty="0" smtClean="0">
                <a:latin typeface="Sakkal Majalla" pitchFamily="2" charset="-78"/>
                <a:cs typeface="Sakkal Majalla" pitchFamily="2" charset="-78"/>
              </a:rPr>
              <a:t>الإيمان العميق بأن الشباب وصنّاع ريادة الأعمال يمكنهم القيام بدور ملموس في الدفع بمسيرة النماء في السلطنة.</a:t>
            </a:r>
          </a:p>
          <a:p>
            <a:pPr algn="justLow" rtl="1"/>
            <a:r>
              <a:rPr lang="ar-OM" sz="2800" b="1" dirty="0" smtClean="0">
                <a:solidFill>
                  <a:srgbClr val="A80000"/>
                </a:solidFill>
                <a:latin typeface="Sakkal Majalla" pitchFamily="2" charset="-78"/>
                <a:cs typeface="Sakkal Majalla" pitchFamily="2" charset="-78"/>
              </a:rPr>
              <a:t>النجاح الحقيقي لن يكتب إلا عبر الجهود التكاملية التي تضطلع بها العديد من الجهات، ابتداء من المؤسسات الحكومية إلى القطاع الخاص، إلى المجتمع بشكل عام.</a:t>
            </a:r>
          </a:p>
          <a:p>
            <a:pPr algn="justLow" rtl="1"/>
            <a:r>
              <a:rPr lang="ar-OM" sz="2800" b="1" dirty="0" smtClean="0">
                <a:latin typeface="Sakkal Majalla" pitchFamily="2" charset="-78"/>
                <a:cs typeface="Sakkal Majalla" pitchFamily="2" charset="-78"/>
              </a:rPr>
              <a:t>عندما نضع في شباب الوطن الثقة ونعمل على تقدير جهودهم وإبداعاتهم نكون قد حققنا خطوة مهمة لتفعيل مجال ريادة الأعمال وتشجيع الشباب على ارتياد التحديات في عالم المال والأعمال</a:t>
            </a:r>
            <a:r>
              <a:rPr lang="ar-OM" b="1" dirty="0" smtClean="0">
                <a:latin typeface="Sakkal Majalla" pitchFamily="2" charset="-78"/>
                <a:cs typeface="Sakkal Majalla" pitchFamily="2" charset="-78"/>
              </a:rPr>
              <a:t>.</a:t>
            </a:r>
            <a:endParaRPr lang="en-US" b="1" dirty="0">
              <a:latin typeface="Sakkal Majalla" pitchFamily="2" charset="-78"/>
              <a:cs typeface="Sakkal Majalla" pitchFamily="2" charset="-78"/>
            </a:endParaRPr>
          </a:p>
        </p:txBody>
      </p:sp>
      <p:sp>
        <p:nvSpPr>
          <p:cNvPr id="3" name="Title 2"/>
          <p:cNvSpPr>
            <a:spLocks noGrp="1"/>
          </p:cNvSpPr>
          <p:nvPr>
            <p:ph type="title"/>
          </p:nvPr>
        </p:nvSpPr>
        <p:spPr/>
        <p:txBody>
          <a:bodyPr/>
          <a:lstStyle/>
          <a:p>
            <a:pPr algn="ctr" rtl="1"/>
            <a:r>
              <a:rPr lang="ar-OM" dirty="0" smtClean="0">
                <a:solidFill>
                  <a:srgbClr val="A80000"/>
                </a:solidFill>
                <a:effectLst/>
                <a:latin typeface="Sakkal Majalla" pitchFamily="2" charset="-78"/>
                <a:cs typeface="Sakkal Majalla" pitchFamily="2" charset="-78"/>
              </a:rPr>
              <a:t> منطلقات لدعم المشروعات الريادية في السلطنة</a:t>
            </a:r>
            <a:endParaRPr lang="en-US" dirty="0">
              <a:solidFill>
                <a:srgbClr val="A80000"/>
              </a:solidFill>
              <a:effectLst/>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diamond(in)">
                                      <p:cBhvr>
                                        <p:cTn id="12" dur="20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diamond(in)">
                                      <p:cBhvr>
                                        <p:cTn id="17" dur="2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r" rtl="1"/>
            <a:r>
              <a:rPr lang="ar-SA" b="1" dirty="0" smtClean="0">
                <a:latin typeface="Sakkal Majalla" pitchFamily="2" charset="-78"/>
                <a:cs typeface="Sakkal Majalla" pitchFamily="2" charset="-78"/>
              </a:rPr>
              <a:t>يشهد المجتمع العماني اهتمامًا واضحًا وملموسًا لعالم الريادة من قبل الجهات الداعمة بشقيّها الحكومي والخاص</a:t>
            </a:r>
            <a:r>
              <a:rPr lang="ar-OM" b="1" dirty="0" smtClean="0">
                <a:latin typeface="Sakkal Majalla" pitchFamily="2" charset="-78"/>
                <a:cs typeface="Sakkal Majalla" pitchFamily="2" charset="-78"/>
              </a:rPr>
              <a:t>.</a:t>
            </a:r>
          </a:p>
          <a:p>
            <a:pPr algn="r" rtl="1"/>
            <a:r>
              <a:rPr lang="ar-SA" b="1" dirty="0" smtClean="0">
                <a:latin typeface="Sakkal Majalla" pitchFamily="2" charset="-78"/>
                <a:cs typeface="Sakkal Majalla" pitchFamily="2" charset="-78"/>
              </a:rPr>
              <a:t>أبرز تحديات هذا الجانب </a:t>
            </a:r>
            <a:r>
              <a:rPr lang="ar-OM" b="1" dirty="0" smtClean="0">
                <a:latin typeface="Sakkal Majalla" pitchFamily="2" charset="-78"/>
                <a:cs typeface="Sakkal Majalla" pitchFamily="2" charset="-78"/>
              </a:rPr>
              <a:t>تتمثل </a:t>
            </a:r>
            <a:r>
              <a:rPr lang="ar-SA" b="1" dirty="0" smtClean="0">
                <a:latin typeface="Sakkal Majalla" pitchFamily="2" charset="-78"/>
                <a:cs typeface="Sakkal Majalla" pitchFamily="2" charset="-78"/>
              </a:rPr>
              <a:t>في نقطتين رئيسيتين هما</a:t>
            </a:r>
            <a:r>
              <a:rPr lang="ar-OM" b="1" dirty="0" smtClean="0">
                <a:latin typeface="Sakkal Majalla" pitchFamily="2" charset="-78"/>
                <a:cs typeface="Sakkal Majalla" pitchFamily="2" charset="-78"/>
              </a:rPr>
              <a:t>: </a:t>
            </a:r>
          </a:p>
          <a:p>
            <a:pPr algn="r" rtl="1">
              <a:buNone/>
            </a:pPr>
            <a:r>
              <a:rPr lang="ar-OM" b="1" dirty="0" smtClean="0">
                <a:latin typeface="Sakkal Majalla" pitchFamily="2" charset="-78"/>
                <a:cs typeface="Sakkal Majalla" pitchFamily="2" charset="-78"/>
              </a:rPr>
              <a:t> - </a:t>
            </a:r>
            <a:r>
              <a:rPr lang="ar-SA" b="1" dirty="0" smtClean="0">
                <a:solidFill>
                  <a:srgbClr val="A80000"/>
                </a:solidFill>
                <a:latin typeface="Sakkal Majalla" pitchFamily="2" charset="-78"/>
                <a:cs typeface="Sakkal Majalla" pitchFamily="2" charset="-78"/>
              </a:rPr>
              <a:t>رسم استراتيجية واضحة لهذا القطاع لتأطير النظم والتشريعات فيه مع الأخذ بعين الاعتبار الطبيعة الديناميكية لهذا القطاع</a:t>
            </a:r>
            <a:r>
              <a:rPr lang="ar-OM" b="1" dirty="0" smtClean="0">
                <a:solidFill>
                  <a:srgbClr val="A80000"/>
                </a:solidFill>
                <a:latin typeface="Sakkal Majalla" pitchFamily="2" charset="-78"/>
                <a:cs typeface="Sakkal Majalla" pitchFamily="2" charset="-78"/>
              </a:rPr>
              <a:t>.</a:t>
            </a:r>
          </a:p>
          <a:p>
            <a:pPr algn="r" rtl="1">
              <a:buNone/>
            </a:pPr>
            <a:r>
              <a:rPr lang="ar-OM" b="1" dirty="0" smtClean="0">
                <a:latin typeface="Sakkal Majalla" pitchFamily="2" charset="-78"/>
                <a:cs typeface="Sakkal Majalla" pitchFamily="2" charset="-78"/>
              </a:rPr>
              <a:t> - </a:t>
            </a:r>
            <a:r>
              <a:rPr lang="ar-SA" b="1" dirty="0" smtClean="0">
                <a:solidFill>
                  <a:srgbClr val="A80000"/>
                </a:solidFill>
                <a:latin typeface="Sakkal Majalla" pitchFamily="2" charset="-78"/>
                <a:cs typeface="Sakkal Majalla" pitchFamily="2" charset="-78"/>
              </a:rPr>
              <a:t>زرع ثقافة ريادة العمل في المجتمع من خلال تكاتف الجهود بين الجهات الحكومية، الخاصة، المؤسسات التعليمية، مؤسسات المجتمع المدني، والأسرة</a:t>
            </a:r>
            <a:r>
              <a:rPr lang="en-US" b="1" dirty="0" smtClean="0">
                <a:solidFill>
                  <a:srgbClr val="A80000"/>
                </a:solidFill>
                <a:latin typeface="Sakkal Majalla" pitchFamily="2" charset="-78"/>
                <a:cs typeface="Sakkal Majalla" pitchFamily="2" charset="-78"/>
              </a:rPr>
              <a:t>.</a:t>
            </a:r>
          </a:p>
          <a:p>
            <a:pPr algn="r" rtl="1">
              <a:buNone/>
            </a:pPr>
            <a:endParaRPr lang="en-US" dirty="0"/>
          </a:p>
        </p:txBody>
      </p:sp>
      <p:sp>
        <p:nvSpPr>
          <p:cNvPr id="2" name="Title 1"/>
          <p:cNvSpPr>
            <a:spLocks noGrp="1"/>
          </p:cNvSpPr>
          <p:nvPr>
            <p:ph type="title"/>
          </p:nvPr>
        </p:nvSpPr>
        <p:spPr/>
        <p:txBody>
          <a:bodyPr/>
          <a:lstStyle/>
          <a:p>
            <a:pPr algn="ctr"/>
            <a:r>
              <a:rPr lang="ar-SA" dirty="0" smtClean="0">
                <a:solidFill>
                  <a:srgbClr val="A80000"/>
                </a:solidFill>
                <a:effectLst/>
                <a:latin typeface="Sakkal Majalla" pitchFamily="2" charset="-78"/>
                <a:cs typeface="Sakkal Majalla" pitchFamily="2" charset="-78"/>
              </a:rPr>
              <a:t>ريادة الأعمال في سلطنة عمان</a:t>
            </a:r>
            <a:endParaRPr lang="en-US" dirty="0">
              <a:solidFill>
                <a:srgbClr val="A80000"/>
              </a:solidFill>
              <a:effectLst/>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diamond(in)">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just" rtl="1"/>
            <a:r>
              <a:rPr lang="ar-SA" b="1" dirty="0" smtClean="0">
                <a:solidFill>
                  <a:srgbClr val="A80000"/>
                </a:solidFill>
                <a:latin typeface="Sakkal Majalla" pitchFamily="2" charset="-78"/>
                <a:cs typeface="Sakkal Majalla" pitchFamily="2" charset="-78"/>
              </a:rPr>
              <a:t>لا يزال هناك </a:t>
            </a:r>
            <a:r>
              <a:rPr lang="ar-OM" b="1" dirty="0" smtClean="0">
                <a:solidFill>
                  <a:srgbClr val="A80000"/>
                </a:solidFill>
                <a:latin typeface="Sakkal Majalla" pitchFamily="2" charset="-78"/>
                <a:cs typeface="Sakkal Majalla" pitchFamily="2" charset="-78"/>
              </a:rPr>
              <a:t>تخوّف</a:t>
            </a:r>
            <a:r>
              <a:rPr lang="ar-SA" b="1" dirty="0" smtClean="0">
                <a:solidFill>
                  <a:srgbClr val="A80000"/>
                </a:solidFill>
                <a:latin typeface="Sakkal Majalla" pitchFamily="2" charset="-78"/>
                <a:cs typeface="Sakkal Majalla" pitchFamily="2" charset="-78"/>
              </a:rPr>
              <a:t> واضح </a:t>
            </a:r>
            <a:r>
              <a:rPr lang="ar-OM" b="1" dirty="0" smtClean="0">
                <a:solidFill>
                  <a:srgbClr val="A80000"/>
                </a:solidFill>
                <a:latin typeface="Sakkal Majalla" pitchFamily="2" charset="-78"/>
                <a:cs typeface="Sakkal Majalla" pitchFamily="2" charset="-78"/>
              </a:rPr>
              <a:t>من</a:t>
            </a:r>
            <a:r>
              <a:rPr lang="ar-SA" b="1" dirty="0" smtClean="0">
                <a:solidFill>
                  <a:srgbClr val="A80000"/>
                </a:solidFill>
                <a:latin typeface="Sakkal Majalla" pitchFamily="2" charset="-78"/>
                <a:cs typeface="Sakkal Majalla" pitchFamily="2" charset="-78"/>
              </a:rPr>
              <a:t> الإقبال بجدية لريادة الأعمال من قبل الشباب،</a:t>
            </a:r>
            <a:r>
              <a:rPr lang="ar-OM" b="1" dirty="0" smtClean="0">
                <a:solidFill>
                  <a:srgbClr val="A80000"/>
                </a:solidFill>
                <a:latin typeface="Sakkal Majalla" pitchFamily="2" charset="-78"/>
                <a:cs typeface="Sakkal Majalla" pitchFamily="2" charset="-78"/>
              </a:rPr>
              <a:t> </a:t>
            </a:r>
            <a:r>
              <a:rPr lang="ar-SA" b="1" dirty="0" smtClean="0">
                <a:solidFill>
                  <a:srgbClr val="A80000"/>
                </a:solidFill>
                <a:latin typeface="Sakkal Majalla" pitchFamily="2" charset="-78"/>
                <a:cs typeface="Sakkal Majalla" pitchFamily="2" charset="-78"/>
              </a:rPr>
              <a:t>وذلك لطبيعة العمل الريادي نفسه خاصة في عنصر "المجازفة”</a:t>
            </a:r>
            <a:r>
              <a:rPr lang="ar-OM" b="1" dirty="0" smtClean="0">
                <a:solidFill>
                  <a:srgbClr val="A80000"/>
                </a:solidFill>
                <a:latin typeface="Sakkal Majalla" pitchFamily="2" charset="-78"/>
                <a:cs typeface="Sakkal Majalla" pitchFamily="2" charset="-78"/>
              </a:rPr>
              <a:t>.</a:t>
            </a:r>
          </a:p>
          <a:p>
            <a:pPr algn="just" rtl="1"/>
            <a:r>
              <a:rPr lang="ar-SA" b="1" dirty="0" smtClean="0">
                <a:latin typeface="Sakkal Majalla" pitchFamily="2" charset="-78"/>
                <a:cs typeface="Sakkal Majalla" pitchFamily="2" charset="-78"/>
              </a:rPr>
              <a:t>هناك تحسن في الآونة الأخيرة ويتضح ذلك من خلال مبادرات الجهات الحكومية والقطاع الخاص المتمثلة في الدورات والندوات وبعض المسابقات التشجيعية، وأيضا تدشين صندوق الرفد الذي يعتبر إحدى نقاط التحول لدعم المشاريع الشبابية بسبب قوانينه الميسّرة والسرعة في الإنجاز</a:t>
            </a:r>
            <a:r>
              <a:rPr lang="en-US" b="1" dirty="0" smtClean="0">
                <a:latin typeface="Sakkal Majalla" pitchFamily="2" charset="-78"/>
                <a:cs typeface="Sakkal Majalla" pitchFamily="2" charset="-78"/>
              </a:rPr>
              <a:t>.</a:t>
            </a:r>
            <a:endParaRPr lang="ar-OM" b="1" dirty="0" smtClean="0">
              <a:latin typeface="Sakkal Majalla" pitchFamily="2" charset="-78"/>
              <a:cs typeface="Sakkal Majalla" pitchFamily="2" charset="-78"/>
            </a:endParaRPr>
          </a:p>
          <a:p>
            <a:pPr algn="just" rtl="1"/>
            <a:r>
              <a:rPr lang="ar-OM" b="1" dirty="0" smtClean="0">
                <a:solidFill>
                  <a:srgbClr val="A80000"/>
                </a:solidFill>
                <a:latin typeface="Sakkal Majalla" pitchFamily="2" charset="-78"/>
                <a:cs typeface="Sakkal Majalla" pitchFamily="2" charset="-78"/>
              </a:rPr>
              <a:t>لكن ماذا عن دعم مؤسسات المجتمع المدني لريادة الأعمال؟!!!!</a:t>
            </a:r>
          </a:p>
          <a:p>
            <a:pPr algn="just" rtl="1">
              <a:buNone/>
            </a:pPr>
            <a:endParaRPr lang="en-US" b="1" dirty="0" smtClean="0">
              <a:solidFill>
                <a:srgbClr val="A80000"/>
              </a:solidFill>
              <a:latin typeface="Sakkal Majalla" pitchFamily="2" charset="-78"/>
              <a:cs typeface="Sakkal Majalla" pitchFamily="2" charset="-78"/>
            </a:endParaRPr>
          </a:p>
          <a:p>
            <a:pPr algn="r" rtl="1"/>
            <a:endParaRPr lang="en-US" dirty="0"/>
          </a:p>
        </p:txBody>
      </p:sp>
      <p:sp>
        <p:nvSpPr>
          <p:cNvPr id="2" name="Title 1"/>
          <p:cNvSpPr>
            <a:spLocks noGrp="1"/>
          </p:cNvSpPr>
          <p:nvPr>
            <p:ph type="title"/>
          </p:nvPr>
        </p:nvSpPr>
        <p:spPr/>
        <p:txBody>
          <a:bodyPr/>
          <a:lstStyle/>
          <a:p>
            <a:pPr algn="ctr"/>
            <a:r>
              <a:rPr lang="ar-SA" dirty="0" smtClean="0">
                <a:effectLst/>
                <a:latin typeface="Sakkal Majalla" pitchFamily="2" charset="-78"/>
                <a:cs typeface="Sakkal Majalla" pitchFamily="2" charset="-78"/>
              </a:rPr>
              <a:t>ريادة الأعمال في سلطنة عمان</a:t>
            </a:r>
            <a:endParaRPr lang="en-US" dirty="0">
              <a:effectLst/>
              <a:latin typeface="Sakkal Majalla" pitchFamily="2" charset="-78"/>
              <a:cs typeface="Sakkal Majalla" pitchFamily="2" charset="-78"/>
            </a:endParaRPr>
          </a:p>
        </p:txBody>
      </p:sp>
    </p:spTree>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diamond(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diamond(in)">
                                      <p:cBhvr>
                                        <p:cTn id="17"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ourse">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117</TotalTime>
  <Words>755</Words>
  <Application>Microsoft Office PowerPoint</Application>
  <PresentationFormat>عرض على الشاشة (3:4)‏</PresentationFormat>
  <Paragraphs>65</Paragraphs>
  <Slides>13</Slides>
  <Notes>1</Notes>
  <HiddenSlides>0</HiddenSlides>
  <MMClips>0</MMClips>
  <ScaleCrop>false</ScaleCrop>
  <HeadingPairs>
    <vt:vector size="4" baseType="variant">
      <vt:variant>
        <vt:lpstr>سمة</vt:lpstr>
      </vt:variant>
      <vt:variant>
        <vt:i4>1</vt:i4>
      </vt:variant>
      <vt:variant>
        <vt:lpstr>عناوين الشرائح</vt:lpstr>
      </vt:variant>
      <vt:variant>
        <vt:i4>13</vt:i4>
      </vt:variant>
    </vt:vector>
  </HeadingPairs>
  <TitlesOfParts>
    <vt:vector size="14" baseType="lpstr">
      <vt:lpstr>Concourse</vt:lpstr>
      <vt:lpstr>دور مؤسسات المجتمع المدني في دعم ريادة  الأعمال ”ملامح من المجتمع العماني“</vt:lpstr>
      <vt:lpstr>الشريحة 2</vt:lpstr>
      <vt:lpstr>مفهوم ريادة الأعمال</vt:lpstr>
      <vt:lpstr>سمات المشروع الريادي</vt:lpstr>
      <vt:lpstr>دور مؤسسات المجتمع المدني في تعزيز ريادة الأعمال</vt:lpstr>
      <vt:lpstr>تجارب دولية في دعم مؤسسات المجتمع المدني لريادة الأعمال</vt:lpstr>
      <vt:lpstr> منطلقات لدعم المشروعات الريادية في السلطنة</vt:lpstr>
      <vt:lpstr>ريادة الأعمال في سلطنة عمان</vt:lpstr>
      <vt:lpstr>ريادة الأعمال في سلطنة عمان</vt:lpstr>
      <vt:lpstr>نماذج لمشروعات ريادية من المجتمع العماني</vt:lpstr>
      <vt:lpstr>نماذج لمشروعات ريادية من المجتمع العماني</vt:lpstr>
      <vt:lpstr>التوصيات</vt:lpstr>
      <vt:lpstr>الشريحة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دور مؤسسات المجتمع المدني في دعم ريادة  الأعمال ”ملامح من المجتمع العماني“</dc:title>
  <dc:creator>acer</dc:creator>
  <cp:lastModifiedBy>moe</cp:lastModifiedBy>
  <cp:revision>26</cp:revision>
  <dcterms:created xsi:type="dcterms:W3CDTF">2014-09-20T05:56:26Z</dcterms:created>
  <dcterms:modified xsi:type="dcterms:W3CDTF">2014-09-24T05:49:07Z</dcterms:modified>
</cp:coreProperties>
</file>